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8" r:id="rId6"/>
    <p:sldId id="269" r:id="rId7"/>
    <p:sldId id="270" r:id="rId8"/>
    <p:sldId id="271" r:id="rId9"/>
    <p:sldId id="273" r:id="rId10"/>
    <p:sldId id="274" r:id="rId11"/>
    <p:sldId id="275" r:id="rId12"/>
    <p:sldId id="277" r:id="rId13"/>
    <p:sldId id="279" r:id="rId14"/>
    <p:sldId id="280" r:id="rId15"/>
    <p:sldId id="267" r:id="rId16"/>
  </p:sldIdLst>
  <p:sldSz cx="12192000" cy="6858000"/>
  <p:notesSz cx="9928225"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2"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302231" cy="341458"/>
          </a:xfrm>
          <a:prstGeom prst="rect">
            <a:avLst/>
          </a:prstGeom>
        </p:spPr>
        <p:txBody>
          <a:bodyPr vert="horz" lIns="80276" tIns="40138" rIns="80276" bIns="40138" rtlCol="0"/>
          <a:lstStyle>
            <a:lvl1pPr algn="l">
              <a:defRPr sz="1100"/>
            </a:lvl1pPr>
          </a:lstStyle>
          <a:p>
            <a:endParaRPr lang="en-HK"/>
          </a:p>
        </p:txBody>
      </p:sp>
      <p:sp>
        <p:nvSpPr>
          <p:cNvPr id="3" name="Date Placeholder 2"/>
          <p:cNvSpPr>
            <a:spLocks noGrp="1"/>
          </p:cNvSpPr>
          <p:nvPr>
            <p:ph type="dt" idx="1"/>
          </p:nvPr>
        </p:nvSpPr>
        <p:spPr>
          <a:xfrm>
            <a:off x="5623413" y="0"/>
            <a:ext cx="4302231" cy="341458"/>
          </a:xfrm>
          <a:prstGeom prst="rect">
            <a:avLst/>
          </a:prstGeom>
        </p:spPr>
        <p:txBody>
          <a:bodyPr vert="horz" lIns="80276" tIns="40138" rIns="80276" bIns="40138" rtlCol="0"/>
          <a:lstStyle>
            <a:lvl1pPr algn="r">
              <a:defRPr sz="1100"/>
            </a:lvl1pPr>
          </a:lstStyle>
          <a:p>
            <a:fld id="{BBDF4D49-9436-4DD7-B3C2-2AB4E794A8B4}" type="datetimeFigureOut">
              <a:rPr lang="en-HK" smtClean="0"/>
              <a:t>7/1/2026</a:t>
            </a:fld>
            <a:endParaRPr lang="en-HK"/>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80276" tIns="40138" rIns="80276" bIns="40138" rtlCol="0" anchor="ctr"/>
          <a:lstStyle/>
          <a:p>
            <a:endParaRPr lang="en-HK"/>
          </a:p>
        </p:txBody>
      </p:sp>
      <p:sp>
        <p:nvSpPr>
          <p:cNvPr id="5" name="Notes Placeholder 4"/>
          <p:cNvSpPr>
            <a:spLocks noGrp="1"/>
          </p:cNvSpPr>
          <p:nvPr>
            <p:ph type="body" sz="quarter" idx="3"/>
          </p:nvPr>
        </p:nvSpPr>
        <p:spPr>
          <a:xfrm>
            <a:off x="992823" y="3271382"/>
            <a:ext cx="7942580" cy="2676584"/>
          </a:xfrm>
          <a:prstGeom prst="rect">
            <a:avLst/>
          </a:prstGeom>
        </p:spPr>
        <p:txBody>
          <a:bodyPr vert="horz" lIns="80276" tIns="40138" rIns="80276" bIns="401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4" y="6456226"/>
            <a:ext cx="4302231" cy="341457"/>
          </a:xfrm>
          <a:prstGeom prst="rect">
            <a:avLst/>
          </a:prstGeom>
        </p:spPr>
        <p:txBody>
          <a:bodyPr vert="horz" lIns="80276" tIns="40138" rIns="80276" bIns="40138" rtlCol="0" anchor="b"/>
          <a:lstStyle>
            <a:lvl1pPr algn="l">
              <a:defRPr sz="1100"/>
            </a:lvl1pPr>
          </a:lstStyle>
          <a:p>
            <a:endParaRPr lang="en-HK"/>
          </a:p>
        </p:txBody>
      </p:sp>
      <p:sp>
        <p:nvSpPr>
          <p:cNvPr id="7" name="Slide Number Placeholder 6"/>
          <p:cNvSpPr>
            <a:spLocks noGrp="1"/>
          </p:cNvSpPr>
          <p:nvPr>
            <p:ph type="sldNum" sz="quarter" idx="5"/>
          </p:nvPr>
        </p:nvSpPr>
        <p:spPr>
          <a:xfrm>
            <a:off x="5623413" y="6456226"/>
            <a:ext cx="4302231" cy="341457"/>
          </a:xfrm>
          <a:prstGeom prst="rect">
            <a:avLst/>
          </a:prstGeom>
        </p:spPr>
        <p:txBody>
          <a:bodyPr vert="horz" lIns="80276" tIns="40138" rIns="80276" bIns="40138" rtlCol="0" anchor="b"/>
          <a:lstStyle>
            <a:lvl1pPr algn="r">
              <a:defRPr sz="1100"/>
            </a:lvl1pPr>
          </a:lstStyle>
          <a:p>
            <a:fld id="{DCF8FBD8-9E54-4C0B-8640-A1C5F3DDB7DC}" type="slidenum">
              <a:rPr lang="en-HK" smtClean="0"/>
              <a:t>‹#›</a:t>
            </a:fld>
            <a:endParaRPr lang="en-HK"/>
          </a:p>
        </p:txBody>
      </p:sp>
    </p:spTree>
    <p:extLst>
      <p:ext uri="{BB962C8B-B14F-4D97-AF65-F5344CB8AC3E}">
        <p14:creationId xmlns:p14="http://schemas.microsoft.com/office/powerpoint/2010/main" val="392682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558467" y="4305200"/>
            <a:ext cx="4467701" cy="4078605"/>
          </a:xfrm>
          <a:prstGeom prst="rect">
            <a:avLst/>
          </a:prstGeom>
        </p:spPr>
        <p:txBody>
          <a:bodyPr spcFirstLastPara="1" wrap="square" lIns="80263" tIns="80263" rIns="80263" bIns="80263" anchor="t" anchorCtr="0">
            <a:noAutofit/>
          </a:bodyPr>
          <a:lstStyle/>
          <a:p>
            <a:endParaRPr/>
          </a:p>
        </p:txBody>
      </p:sp>
      <p:sp>
        <p:nvSpPr>
          <p:cNvPr id="82" name="Google Shape;82;p1:notes"/>
          <p:cNvSpPr>
            <a:spLocks noGrp="1" noRot="1" noChangeAspect="1"/>
          </p:cNvSpPr>
          <p:nvPr>
            <p:ph type="sldImg" idx="2"/>
          </p:nvPr>
        </p:nvSpPr>
        <p:spPr>
          <a:xfrm>
            <a:off x="-230188" y="679450"/>
            <a:ext cx="6043613" cy="33988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1" i="0">
                <a:solidFill>
                  <a:schemeClr val="bg1"/>
                </a:solidFill>
                <a:latin typeface="Microsoft JhengHei"/>
                <a:cs typeface="Microsoft JhengHe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Times New Roman"/>
                <a:cs typeface="Times New Roman"/>
              </a:defRPr>
            </a:lvl1pPr>
          </a:lstStyle>
          <a:p>
            <a:pPr marL="12700">
              <a:lnSpc>
                <a:spcPts val="1635"/>
              </a:lnSpc>
            </a:pPr>
            <a:r>
              <a:rPr dirty="0"/>
              <a:t>@2021</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6" name="Holder 6"/>
          <p:cNvSpPr>
            <a:spLocks noGrp="1"/>
          </p:cNvSpPr>
          <p:nvPr>
            <p:ph type="sldNum" sz="quarter" idx="7"/>
          </p:nvPr>
        </p:nvSpPr>
        <p:spPr/>
        <p:txBody>
          <a:bodyPr lIns="0" tIns="0" rIns="0" bIns="0"/>
          <a:lstStyle>
            <a:lvl1pPr>
              <a:defRPr sz="1200" b="1" i="0">
                <a:solidFill>
                  <a:srgbClr val="40B9D2"/>
                </a:solidFill>
                <a:latin typeface="Corbel"/>
                <a:cs typeface="Corbel"/>
              </a:defRPr>
            </a:lvl1pPr>
          </a:lstStyle>
          <a:p>
            <a:pPr marL="38100">
              <a:lnSpc>
                <a:spcPts val="123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Microsoft JhengHei"/>
                <a:cs typeface="Microsoft JhengHe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Times New Roman"/>
                <a:cs typeface="Times New Roman"/>
              </a:defRPr>
            </a:lvl1pPr>
          </a:lstStyle>
          <a:p>
            <a:pPr marL="12700">
              <a:lnSpc>
                <a:spcPts val="1635"/>
              </a:lnSpc>
            </a:pPr>
            <a:r>
              <a:rPr dirty="0"/>
              <a:t>@2021</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6" name="Holder 6"/>
          <p:cNvSpPr>
            <a:spLocks noGrp="1"/>
          </p:cNvSpPr>
          <p:nvPr>
            <p:ph type="sldNum" sz="quarter" idx="7"/>
          </p:nvPr>
        </p:nvSpPr>
        <p:spPr/>
        <p:txBody>
          <a:bodyPr lIns="0" tIns="0" rIns="0" bIns="0"/>
          <a:lstStyle>
            <a:lvl1pPr>
              <a:defRPr sz="1200" b="1" i="0">
                <a:solidFill>
                  <a:srgbClr val="40B9D2"/>
                </a:solidFill>
                <a:latin typeface="Corbel"/>
                <a:cs typeface="Corbel"/>
              </a:defRPr>
            </a:lvl1pPr>
          </a:lstStyle>
          <a:p>
            <a:pPr marL="38100">
              <a:lnSpc>
                <a:spcPts val="123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Microsoft JhengHei"/>
                <a:cs typeface="Microsoft JhengHe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chemeClr val="tx1"/>
                </a:solidFill>
                <a:latin typeface="Times New Roman"/>
                <a:cs typeface="Times New Roman"/>
              </a:defRPr>
            </a:lvl1pPr>
          </a:lstStyle>
          <a:p>
            <a:pPr marL="12700">
              <a:lnSpc>
                <a:spcPts val="1635"/>
              </a:lnSpc>
            </a:pPr>
            <a:r>
              <a:rPr dirty="0"/>
              <a:t>@2021</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7" name="Holder 7"/>
          <p:cNvSpPr>
            <a:spLocks noGrp="1"/>
          </p:cNvSpPr>
          <p:nvPr>
            <p:ph type="sldNum" sz="quarter" idx="7"/>
          </p:nvPr>
        </p:nvSpPr>
        <p:spPr/>
        <p:txBody>
          <a:bodyPr lIns="0" tIns="0" rIns="0" bIns="0"/>
          <a:lstStyle>
            <a:lvl1pPr>
              <a:defRPr sz="1200" b="1" i="0">
                <a:solidFill>
                  <a:srgbClr val="40B9D2"/>
                </a:solidFill>
                <a:latin typeface="Corbel"/>
                <a:cs typeface="Corbel"/>
              </a:defRPr>
            </a:lvl1pPr>
          </a:lstStyle>
          <a:p>
            <a:pPr marL="38100">
              <a:lnSpc>
                <a:spcPts val="1230"/>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Microsoft JhengHei"/>
                <a:cs typeface="Microsoft JhengHei"/>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tx1"/>
                </a:solidFill>
                <a:latin typeface="Times New Roman"/>
                <a:cs typeface="Times New Roman"/>
              </a:defRPr>
            </a:lvl1pPr>
          </a:lstStyle>
          <a:p>
            <a:pPr marL="12700">
              <a:lnSpc>
                <a:spcPts val="1635"/>
              </a:lnSpc>
            </a:pPr>
            <a:r>
              <a:rPr dirty="0"/>
              <a:t>@2021</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5" name="Holder 5"/>
          <p:cNvSpPr>
            <a:spLocks noGrp="1"/>
          </p:cNvSpPr>
          <p:nvPr>
            <p:ph type="sldNum" sz="quarter" idx="7"/>
          </p:nvPr>
        </p:nvSpPr>
        <p:spPr/>
        <p:txBody>
          <a:bodyPr lIns="0" tIns="0" rIns="0" bIns="0"/>
          <a:lstStyle>
            <a:lvl1pPr>
              <a:defRPr sz="1200" b="1" i="0">
                <a:solidFill>
                  <a:srgbClr val="40B9D2"/>
                </a:solidFill>
                <a:latin typeface="Corbel"/>
                <a:cs typeface="Corbel"/>
              </a:defRPr>
            </a:lvl1pPr>
          </a:lstStyle>
          <a:p>
            <a:pPr marL="38100">
              <a:lnSpc>
                <a:spcPts val="123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chemeClr val="tx1"/>
                </a:solidFill>
                <a:latin typeface="Times New Roman"/>
                <a:cs typeface="Times New Roman"/>
              </a:defRPr>
            </a:lvl1pPr>
          </a:lstStyle>
          <a:p>
            <a:pPr marL="12700">
              <a:lnSpc>
                <a:spcPts val="1635"/>
              </a:lnSpc>
            </a:pPr>
            <a:r>
              <a:rPr dirty="0"/>
              <a:t>@2021</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1/7/2026</a:t>
            </a:fld>
            <a:endParaRPr lang="en-US"/>
          </a:p>
        </p:txBody>
      </p:sp>
      <p:sp>
        <p:nvSpPr>
          <p:cNvPr id="4" name="Holder 4"/>
          <p:cNvSpPr>
            <a:spLocks noGrp="1"/>
          </p:cNvSpPr>
          <p:nvPr>
            <p:ph type="sldNum" sz="quarter" idx="7"/>
          </p:nvPr>
        </p:nvSpPr>
        <p:spPr/>
        <p:txBody>
          <a:bodyPr lIns="0" tIns="0" rIns="0" bIns="0"/>
          <a:lstStyle>
            <a:lvl1pPr>
              <a:defRPr sz="1200" b="1" i="0">
                <a:solidFill>
                  <a:srgbClr val="40B9D2"/>
                </a:solidFill>
                <a:latin typeface="Corbel"/>
                <a:cs typeface="Corbel"/>
              </a:defRPr>
            </a:lvl1pPr>
          </a:lstStyle>
          <a:p>
            <a:pPr marL="38100">
              <a:lnSpc>
                <a:spcPts val="1230"/>
              </a:lnSpc>
            </a:pPr>
            <a:fld id="{81D60167-4931-47E6-BA6A-407CBD079E47}" type="slidenum">
              <a:rPr spc="-25" dirty="0"/>
              <a:t>‹#›</a:t>
            </a:fld>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58476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58951"/>
            <a:ext cx="10906125" cy="1651635"/>
          </a:xfrm>
          <a:custGeom>
            <a:avLst/>
            <a:gdLst/>
            <a:ahLst/>
            <a:cxnLst/>
            <a:rect l="l" t="t" r="r" b="b"/>
            <a:pathLst>
              <a:path w="10906125" h="1651635">
                <a:moveTo>
                  <a:pt x="10905998" y="0"/>
                </a:moveTo>
                <a:lnTo>
                  <a:pt x="0" y="0"/>
                </a:lnTo>
                <a:lnTo>
                  <a:pt x="0" y="1651127"/>
                </a:lnTo>
                <a:lnTo>
                  <a:pt x="10905998" y="1651127"/>
                </a:lnTo>
                <a:lnTo>
                  <a:pt x="10905998" y="0"/>
                </a:lnTo>
                <a:close/>
              </a:path>
            </a:pathLst>
          </a:custGeom>
          <a:solidFill>
            <a:srgbClr val="40B9D2"/>
          </a:solidFill>
        </p:spPr>
        <p:txBody>
          <a:bodyPr wrap="square" lIns="0" tIns="0" rIns="0" bIns="0" rtlCol="0"/>
          <a:lstStyle/>
          <a:p>
            <a:endParaRPr/>
          </a:p>
        </p:txBody>
      </p:sp>
      <p:sp>
        <p:nvSpPr>
          <p:cNvPr id="2" name="Holder 2"/>
          <p:cNvSpPr>
            <a:spLocks noGrp="1"/>
          </p:cNvSpPr>
          <p:nvPr>
            <p:ph type="title"/>
          </p:nvPr>
        </p:nvSpPr>
        <p:spPr>
          <a:xfrm>
            <a:off x="1248867" y="1206499"/>
            <a:ext cx="6052184" cy="635000"/>
          </a:xfrm>
          <a:prstGeom prst="rect">
            <a:avLst/>
          </a:prstGeom>
        </p:spPr>
        <p:txBody>
          <a:bodyPr wrap="square" lIns="0" tIns="0" rIns="0" bIns="0">
            <a:spAutoFit/>
          </a:bodyPr>
          <a:lstStyle>
            <a:lvl1pPr>
              <a:defRPr sz="4000" b="1" i="0">
                <a:solidFill>
                  <a:schemeClr val="bg1"/>
                </a:solidFill>
                <a:latin typeface="Microsoft JhengHei"/>
                <a:cs typeface="Microsoft JhengHei"/>
              </a:defRPr>
            </a:lvl1pPr>
          </a:lstStyle>
          <a:p>
            <a:endParaRPr/>
          </a:p>
        </p:txBody>
      </p:sp>
      <p:sp>
        <p:nvSpPr>
          <p:cNvPr id="3" name="Holder 3"/>
          <p:cNvSpPr>
            <a:spLocks noGrp="1"/>
          </p:cNvSpPr>
          <p:nvPr>
            <p:ph type="body" idx="1"/>
          </p:nvPr>
        </p:nvSpPr>
        <p:spPr>
          <a:xfrm>
            <a:off x="1240916" y="2558288"/>
            <a:ext cx="10989310" cy="35236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357375" y="6363962"/>
            <a:ext cx="3401060" cy="223520"/>
          </a:xfrm>
          <a:prstGeom prst="rect">
            <a:avLst/>
          </a:prstGeom>
        </p:spPr>
        <p:txBody>
          <a:bodyPr wrap="square" lIns="0" tIns="0" rIns="0" bIns="0">
            <a:spAutoFit/>
          </a:bodyPr>
          <a:lstStyle>
            <a:lvl1pPr>
              <a:defRPr sz="1400" b="0" i="0">
                <a:solidFill>
                  <a:schemeClr val="tx1"/>
                </a:solidFill>
                <a:latin typeface="Times New Roman"/>
                <a:cs typeface="Times New Roman"/>
              </a:defRPr>
            </a:lvl1pPr>
          </a:lstStyle>
          <a:p>
            <a:pPr marL="12700">
              <a:lnSpc>
                <a:spcPts val="1635"/>
              </a:lnSpc>
            </a:pPr>
            <a:r>
              <a:rPr dirty="0"/>
              <a:t>@2021</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1/7/2026</a:t>
            </a:fld>
            <a:endParaRPr lang="en-US"/>
          </a:p>
        </p:txBody>
      </p:sp>
      <p:sp>
        <p:nvSpPr>
          <p:cNvPr id="6" name="Holder 6"/>
          <p:cNvSpPr>
            <a:spLocks noGrp="1"/>
          </p:cNvSpPr>
          <p:nvPr>
            <p:ph type="sldNum" sz="quarter" idx="7"/>
          </p:nvPr>
        </p:nvSpPr>
        <p:spPr>
          <a:xfrm>
            <a:off x="11883897" y="6450332"/>
            <a:ext cx="235584" cy="177800"/>
          </a:xfrm>
          <a:prstGeom prst="rect">
            <a:avLst/>
          </a:prstGeom>
        </p:spPr>
        <p:txBody>
          <a:bodyPr wrap="square" lIns="0" tIns="0" rIns="0" bIns="0">
            <a:spAutoFit/>
          </a:bodyPr>
          <a:lstStyle>
            <a:lvl1pPr>
              <a:defRPr sz="1200" b="1" i="0">
                <a:solidFill>
                  <a:srgbClr val="40B9D2"/>
                </a:solidFill>
                <a:latin typeface="Corbel"/>
                <a:cs typeface="Corbel"/>
              </a:defRPr>
            </a:lvl1pPr>
          </a:lstStyle>
          <a:p>
            <a:pPr marL="38100">
              <a:lnSpc>
                <a:spcPts val="123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hyperlink" Target="http://www.cwkglobal.com/" TargetMode="External"/><Relationship Id="rId2" Type="http://schemas.openxmlformats.org/officeDocument/2006/relationships/hyperlink" Target="mailto:info@cwkgloba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9119" y="1944992"/>
            <a:ext cx="10034396" cy="4181970"/>
          </a:xfrm>
          <a:prstGeom prst="rect">
            <a:avLst/>
          </a:prstGeom>
        </p:spPr>
      </p:pic>
      <p:sp>
        <p:nvSpPr>
          <p:cNvPr id="3" name="object 3"/>
          <p:cNvSpPr txBox="1">
            <a:spLocks noGrp="1"/>
          </p:cNvSpPr>
          <p:nvPr>
            <p:ph type="title"/>
          </p:nvPr>
        </p:nvSpPr>
        <p:spPr>
          <a:xfrm>
            <a:off x="1153160" y="571880"/>
            <a:ext cx="3606165" cy="384175"/>
          </a:xfrm>
          <a:prstGeom prst="rect">
            <a:avLst/>
          </a:prstGeom>
        </p:spPr>
        <p:txBody>
          <a:bodyPr vert="horz" wrap="square" lIns="0" tIns="12700" rIns="0" bIns="0" rtlCol="0">
            <a:spAutoFit/>
          </a:bodyPr>
          <a:lstStyle/>
          <a:p>
            <a:pPr marL="12700">
              <a:lnSpc>
                <a:spcPct val="100000"/>
              </a:lnSpc>
              <a:spcBef>
                <a:spcPts val="100"/>
              </a:spcBef>
            </a:pPr>
            <a:r>
              <a:rPr sz="2350" b="0" spc="-20" dirty="0">
                <a:solidFill>
                  <a:srgbClr val="001F5F"/>
                </a:solidFill>
                <a:latin typeface="PMingLiU"/>
                <a:cs typeface="PMingLiU"/>
              </a:rPr>
              <a:t>駿富會計師事務所有限公司</a:t>
            </a:r>
            <a:endParaRPr sz="2350" dirty="0">
              <a:latin typeface="PMingLiU"/>
              <a:cs typeface="PMingLiU"/>
            </a:endParaRPr>
          </a:p>
        </p:txBody>
      </p:sp>
      <p:sp>
        <p:nvSpPr>
          <p:cNvPr id="4" name="object 4"/>
          <p:cNvSpPr txBox="1"/>
          <p:nvPr/>
        </p:nvSpPr>
        <p:spPr>
          <a:xfrm>
            <a:off x="1156817" y="1214374"/>
            <a:ext cx="5662295" cy="559435"/>
          </a:xfrm>
          <a:prstGeom prst="rect">
            <a:avLst/>
          </a:prstGeom>
        </p:spPr>
        <p:txBody>
          <a:bodyPr vert="horz" wrap="square" lIns="0" tIns="13335" rIns="0" bIns="0" rtlCol="0">
            <a:spAutoFit/>
          </a:bodyPr>
          <a:lstStyle/>
          <a:p>
            <a:pPr marL="12700">
              <a:lnSpc>
                <a:spcPct val="100000"/>
              </a:lnSpc>
              <a:spcBef>
                <a:spcPts val="105"/>
              </a:spcBef>
            </a:pPr>
            <a:r>
              <a:rPr sz="3500" spc="-95" dirty="0">
                <a:solidFill>
                  <a:srgbClr val="585858"/>
                </a:solidFill>
                <a:latin typeface="MingLiU"/>
                <a:cs typeface="MingLiU"/>
              </a:rPr>
              <a:t>上市前準備 及 上市公司服務</a:t>
            </a:r>
            <a:endParaRPr sz="3500" dirty="0">
              <a:latin typeface="MingLiU"/>
              <a:cs typeface="MingLiU"/>
            </a:endParaRPr>
          </a:p>
        </p:txBody>
      </p:sp>
      <p:sp>
        <p:nvSpPr>
          <p:cNvPr id="6" name="object 6"/>
          <p:cNvSpPr txBox="1"/>
          <p:nvPr/>
        </p:nvSpPr>
        <p:spPr>
          <a:xfrm>
            <a:off x="1156817" y="6336894"/>
            <a:ext cx="1891183"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Updated</a:t>
            </a:r>
            <a:r>
              <a:rPr sz="1400" spc="-60" dirty="0">
                <a:latin typeface="Times New Roman"/>
                <a:cs typeface="Times New Roman"/>
              </a:rPr>
              <a:t> </a:t>
            </a:r>
            <a:r>
              <a:rPr sz="1400" dirty="0">
                <a:latin typeface="Times New Roman"/>
                <a:cs typeface="Times New Roman"/>
              </a:rPr>
              <a:t>in</a:t>
            </a:r>
            <a:r>
              <a:rPr sz="1400" spc="-105" dirty="0">
                <a:latin typeface="Times New Roman"/>
                <a:cs typeface="Times New Roman"/>
              </a:rPr>
              <a:t> </a:t>
            </a:r>
            <a:r>
              <a:rPr lang="en-HK" sz="1400" dirty="0">
                <a:latin typeface="Times New Roman"/>
                <a:cs typeface="Times New Roman"/>
              </a:rPr>
              <a:t>January </a:t>
            </a:r>
            <a:r>
              <a:rPr sz="1400" spc="-20" dirty="0">
                <a:latin typeface="Times New Roman"/>
                <a:cs typeface="Times New Roman"/>
              </a:rPr>
              <a:t>202</a:t>
            </a:r>
            <a:r>
              <a:rPr lang="en-HK" sz="1400" spc="-20" dirty="0">
                <a:latin typeface="Times New Roman"/>
                <a:cs typeface="Times New Roman"/>
              </a:rPr>
              <a:t>6</a:t>
            </a:r>
            <a:endParaRPr sz="1400" dirty="0">
              <a:latin typeface="Times New Roman"/>
              <a:cs typeface="Times New Roman"/>
            </a:endParaRPr>
          </a:p>
        </p:txBody>
      </p:sp>
      <p:sp>
        <p:nvSpPr>
          <p:cNvPr id="7" name="object 7"/>
          <p:cNvSpPr txBox="1"/>
          <p:nvPr/>
        </p:nvSpPr>
        <p:spPr>
          <a:xfrm>
            <a:off x="4485513" y="6336893"/>
            <a:ext cx="3397885"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@202</a:t>
            </a:r>
            <a:r>
              <a:rPr lang="en-HK" sz="1400" dirty="0">
                <a:latin typeface="Times New Roman"/>
                <a:cs typeface="Times New Roman"/>
              </a:rPr>
              <a:t>6</a:t>
            </a:r>
            <a:r>
              <a:rPr sz="1400" spc="-55" dirty="0">
                <a:latin typeface="Times New Roman"/>
                <a:cs typeface="Times New Roman"/>
              </a:rPr>
              <a:t> </a:t>
            </a:r>
            <a:r>
              <a:rPr lang="en-HK" sz="1400" dirty="0">
                <a:latin typeface="Times New Roman"/>
                <a:cs typeface="Times New Roman"/>
              </a:rPr>
              <a:t>C&amp;W</a:t>
            </a:r>
            <a:r>
              <a:rPr sz="1400" dirty="0">
                <a:latin typeface="Times New Roman"/>
                <a:cs typeface="Times New Roman"/>
              </a:rPr>
              <a:t> CPA</a:t>
            </a:r>
            <a:r>
              <a:rPr sz="1400" spc="-10" dirty="0">
                <a:latin typeface="Times New Roman"/>
                <a:cs typeface="Times New Roman"/>
              </a:rPr>
              <a:t> Limited.</a:t>
            </a:r>
            <a:r>
              <a:rPr sz="1400" spc="-105" dirty="0">
                <a:latin typeface="Times New Roman"/>
                <a:cs typeface="Times New Roman"/>
              </a:rPr>
              <a:t> </a:t>
            </a:r>
            <a:r>
              <a:rPr sz="1400" dirty="0">
                <a:latin typeface="Times New Roman"/>
                <a:cs typeface="Times New Roman"/>
              </a:rPr>
              <a:t>All</a:t>
            </a:r>
            <a:r>
              <a:rPr sz="1400" spc="-20" dirty="0">
                <a:latin typeface="Times New Roman"/>
                <a:cs typeface="Times New Roman"/>
              </a:rPr>
              <a:t> </a:t>
            </a:r>
            <a:r>
              <a:rPr sz="1400" dirty="0">
                <a:latin typeface="Times New Roman"/>
                <a:cs typeface="Times New Roman"/>
              </a:rPr>
              <a:t>rights</a:t>
            </a:r>
            <a:r>
              <a:rPr sz="1400" spc="-35" dirty="0">
                <a:latin typeface="Times New Roman"/>
                <a:cs typeface="Times New Roman"/>
              </a:rPr>
              <a:t> </a:t>
            </a:r>
            <a:r>
              <a:rPr sz="1400" spc="-10" dirty="0">
                <a:latin typeface="Times New Roman"/>
                <a:cs typeface="Times New Roman"/>
              </a:rPr>
              <a:t>reserved</a:t>
            </a:r>
            <a:endParaRPr sz="1400" dirty="0">
              <a:latin typeface="Times New Roman"/>
              <a:cs typeface="Times New Roman"/>
            </a:endParaRPr>
          </a:p>
        </p:txBody>
      </p:sp>
      <p:pic>
        <p:nvPicPr>
          <p:cNvPr id="8" name="object 8"/>
          <p:cNvPicPr/>
          <p:nvPr/>
        </p:nvPicPr>
        <p:blipFill>
          <a:blip r:embed="rId3" cstate="print"/>
          <a:stretch>
            <a:fillRect/>
          </a:stretch>
        </p:blipFill>
        <p:spPr>
          <a:xfrm>
            <a:off x="9769220" y="631825"/>
            <a:ext cx="1302531" cy="7442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0" dirty="0"/>
              <a:t>團隊規模及實力 </a:t>
            </a:r>
            <a:r>
              <a:rPr b="0" spc="-75" dirty="0">
                <a:latin typeface="Franklin Gothic Demi"/>
                <a:cs typeface="Franklin Gothic Demi"/>
              </a:rPr>
              <a:t>– </a:t>
            </a:r>
            <a:r>
              <a:rPr spc="-90" dirty="0"/>
              <a:t>上市公司</a:t>
            </a:r>
          </a:p>
        </p:txBody>
      </p:sp>
      <p:sp>
        <p:nvSpPr>
          <p:cNvPr id="3" name="object 3"/>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p>
        </p:txBody>
      </p:sp>
      <p:sp>
        <p:nvSpPr>
          <p:cNvPr id="4" name="object 4"/>
          <p:cNvSpPr/>
          <p:nvPr/>
        </p:nvSpPr>
        <p:spPr>
          <a:xfrm>
            <a:off x="761" y="2526538"/>
            <a:ext cx="1142239" cy="3837424"/>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a:p>
        </p:txBody>
      </p:sp>
      <p:sp>
        <p:nvSpPr>
          <p:cNvPr id="5" name="object 5"/>
          <p:cNvSpPr/>
          <p:nvPr/>
        </p:nvSpPr>
        <p:spPr>
          <a:xfrm>
            <a:off x="1279016" y="2524117"/>
            <a:ext cx="10840465" cy="3837424"/>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2192700250"/>
              </p:ext>
            </p:extLst>
          </p:nvPr>
        </p:nvGraphicFramePr>
        <p:xfrm>
          <a:off x="1357630" y="2526776"/>
          <a:ext cx="9386570" cy="3819587"/>
        </p:xfrm>
        <a:graphic>
          <a:graphicData uri="http://schemas.openxmlformats.org/drawingml/2006/table">
            <a:tbl>
              <a:tblPr firstRow="1" bandRow="1">
                <a:tableStyleId>{2D5ABB26-0587-4C30-8999-92F81FD0307C}</a:tableStyleId>
              </a:tblPr>
              <a:tblGrid>
                <a:gridCol w="6520408">
                  <a:extLst>
                    <a:ext uri="{9D8B030D-6E8A-4147-A177-3AD203B41FA5}">
                      <a16:colId xmlns:a16="http://schemas.microsoft.com/office/drawing/2014/main" val="20000"/>
                    </a:ext>
                  </a:extLst>
                </a:gridCol>
                <a:gridCol w="2866162">
                  <a:extLst>
                    <a:ext uri="{9D8B030D-6E8A-4147-A177-3AD203B41FA5}">
                      <a16:colId xmlns:a16="http://schemas.microsoft.com/office/drawing/2014/main" val="20001"/>
                    </a:ext>
                  </a:extLst>
                </a:gridCol>
              </a:tblGrid>
              <a:tr h="636703">
                <a:tc>
                  <a:txBody>
                    <a:bodyPr/>
                    <a:lstStyle/>
                    <a:p>
                      <a:pPr marL="91440">
                        <a:lnSpc>
                          <a:spcPct val="100000"/>
                        </a:lnSpc>
                        <a:spcBef>
                          <a:spcPts val="220"/>
                        </a:spcBef>
                      </a:pPr>
                      <a:r>
                        <a:rPr lang="zh-TW" altLang="en-US" sz="1800" spc="-5" dirty="0">
                          <a:solidFill>
                            <a:srgbClr val="3B892D"/>
                          </a:solidFill>
                          <a:latin typeface="Microsoft JhengHei"/>
                          <a:cs typeface="Microsoft JhengHei"/>
                        </a:rPr>
                        <a:t>友邦保險控股有限公司</a:t>
                      </a:r>
                      <a:r>
                        <a:rPr sz="1800" spc="-5" dirty="0">
                          <a:solidFill>
                            <a:srgbClr val="3B892D"/>
                          </a:solidFill>
                          <a:latin typeface="Microsoft JhengHei"/>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lang="en-HK" sz="1800" spc="-10" dirty="0">
                          <a:solidFill>
                            <a:srgbClr val="3B892D"/>
                          </a:solidFill>
                          <a:latin typeface="Arial"/>
                          <a:cs typeface="Arial"/>
                        </a:rPr>
                        <a:t>1299</a:t>
                      </a:r>
                      <a:r>
                        <a:rPr sz="1800" spc="-10" dirty="0">
                          <a:solidFill>
                            <a:srgbClr val="3B892D"/>
                          </a:solidFill>
                          <a:latin typeface="Arial"/>
                          <a:cs typeface="Arial"/>
                        </a:rPr>
                        <a:t>)</a:t>
                      </a:r>
                      <a:endParaRPr sz="1800" dirty="0">
                        <a:latin typeface="Arial"/>
                        <a:cs typeface="Arial"/>
                      </a:endParaRPr>
                    </a:p>
                    <a:p>
                      <a:pPr marL="155575">
                        <a:lnSpc>
                          <a:spcPct val="100000"/>
                        </a:lnSpc>
                      </a:pPr>
                      <a:r>
                        <a:rPr lang="ja-JP" altLang="en-US" sz="1800" spc="-25" dirty="0">
                          <a:solidFill>
                            <a:schemeClr val="tx1"/>
                          </a:solidFill>
                          <a:latin typeface="微軟正黑體" panose="020B0604030504040204" pitchFamily="34" charset="-120"/>
                          <a:ea typeface="微軟正黑體" panose="020B0604030504040204" pitchFamily="34" charset="-120"/>
                          <a:cs typeface="Microsoft JhengHei"/>
                        </a:rPr>
                        <a:t>人壽保險</a:t>
                      </a:r>
                      <a:endParaRPr sz="1800" spc="-25" dirty="0">
                        <a:solidFill>
                          <a:schemeClr val="tx1"/>
                        </a:solidFill>
                        <a:latin typeface="微軟正黑體" panose="020B0604030504040204" pitchFamily="34" charset="-120"/>
                        <a:ea typeface="微軟正黑體" panose="020B0604030504040204" pitchFamily="34" charset="-120"/>
                        <a:cs typeface="Microsoft JhengHei"/>
                      </a:endParaRPr>
                    </a:p>
                  </a:txBody>
                  <a:tcPr marL="0" marR="0" marT="2794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extLst>
                  <a:ext uri="{0D108BD9-81ED-4DB2-BD59-A6C34878D82A}">
                    <a16:rowId xmlns:a16="http://schemas.microsoft.com/office/drawing/2014/main" val="10000"/>
                  </a:ext>
                </a:extLst>
              </a:tr>
              <a:tr h="636072">
                <a:tc>
                  <a:txBody>
                    <a:bodyPr/>
                    <a:lstStyle/>
                    <a:p>
                      <a:pPr marL="91440">
                        <a:lnSpc>
                          <a:spcPct val="100000"/>
                        </a:lnSpc>
                        <a:spcBef>
                          <a:spcPts val="220"/>
                        </a:spcBef>
                      </a:pPr>
                      <a:r>
                        <a:rPr lang="ja-JP" altLang="en-US" sz="1800" spc="-10" dirty="0">
                          <a:solidFill>
                            <a:srgbClr val="3B892D"/>
                          </a:solidFill>
                          <a:latin typeface="微軟正黑體" panose="020B0604030504040204" pitchFamily="34" charset="-120"/>
                          <a:ea typeface="微軟正黑體" panose="020B0604030504040204" pitchFamily="34" charset="-120"/>
                          <a:cs typeface="Arial"/>
                        </a:rPr>
                        <a:t>波音公司 </a:t>
                      </a:r>
                      <a:r>
                        <a:rPr sz="1800" dirty="0">
                          <a:solidFill>
                            <a:srgbClr val="3B892D"/>
                          </a:solidFill>
                          <a:latin typeface="Arial"/>
                          <a:cs typeface="Arial"/>
                        </a:rPr>
                        <a:t>(</a:t>
                      </a:r>
                      <a:r>
                        <a:rPr lang="en-HK" sz="1800" dirty="0">
                          <a:solidFill>
                            <a:srgbClr val="3B892D"/>
                          </a:solidFill>
                          <a:latin typeface="Arial"/>
                          <a:cs typeface="Arial"/>
                        </a:rPr>
                        <a:t>NYSE: BA</a:t>
                      </a:r>
                      <a:r>
                        <a:rPr sz="1800" spc="-10" dirty="0">
                          <a:solidFill>
                            <a:srgbClr val="3B892D"/>
                          </a:solidFill>
                          <a:latin typeface="Arial"/>
                          <a:cs typeface="Arial"/>
                        </a:rPr>
                        <a:t>)</a:t>
                      </a:r>
                      <a:endParaRPr sz="1800" dirty="0">
                        <a:latin typeface="Arial"/>
                        <a:cs typeface="Arial"/>
                      </a:endParaRPr>
                    </a:p>
                    <a:p>
                      <a:pPr marL="155575">
                        <a:lnSpc>
                          <a:spcPct val="100000"/>
                        </a:lnSpc>
                      </a:pPr>
                      <a:r>
                        <a:rPr lang="zh-TW" altLang="en-US" sz="1800" spc="-25" dirty="0">
                          <a:latin typeface="Microsoft JhengHei"/>
                          <a:cs typeface="Microsoft JhengHei"/>
                        </a:rPr>
                        <a:t>航空航天及國防製造</a:t>
                      </a:r>
                      <a:endParaRPr sz="1800" dirty="0">
                        <a:latin typeface="Microsoft JhengHei"/>
                        <a:cs typeface="Microsoft JhengHei"/>
                      </a:endParaRPr>
                    </a:p>
                  </a:txBody>
                  <a:tcPr marL="0" marR="0" marT="2794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extLst>
                  <a:ext uri="{0D108BD9-81ED-4DB2-BD59-A6C34878D82A}">
                    <a16:rowId xmlns:a16="http://schemas.microsoft.com/office/drawing/2014/main" val="10001"/>
                  </a:ext>
                </a:extLst>
              </a:tr>
              <a:tr h="636703">
                <a:tc>
                  <a:txBody>
                    <a:bodyPr/>
                    <a:lstStyle/>
                    <a:p>
                      <a:pPr marL="91440">
                        <a:lnSpc>
                          <a:spcPct val="100000"/>
                        </a:lnSpc>
                        <a:spcBef>
                          <a:spcPts val="80"/>
                        </a:spcBef>
                      </a:pPr>
                      <a:r>
                        <a:rPr lang="zh-TW" altLang="en-US" sz="1800" spc="-10" dirty="0">
                          <a:solidFill>
                            <a:srgbClr val="3B892D"/>
                          </a:solidFill>
                          <a:latin typeface="Microsoft JhengHei"/>
                          <a:cs typeface="Microsoft JhengHei"/>
                        </a:rPr>
                        <a:t> 中發展控股有限公司 </a:t>
                      </a:r>
                      <a:r>
                        <a:rPr sz="1800" dirty="0">
                          <a:solidFill>
                            <a:srgbClr val="3B892D"/>
                          </a:solidFill>
                          <a:latin typeface="Arial"/>
                          <a:cs typeface="Arial"/>
                        </a:rPr>
                        <a:t>(HKEx: </a:t>
                      </a:r>
                      <a:r>
                        <a:rPr lang="en-HK" sz="1800" spc="-10" dirty="0">
                          <a:solidFill>
                            <a:srgbClr val="3B892D"/>
                          </a:solidFill>
                          <a:latin typeface="Arial"/>
                          <a:cs typeface="Arial"/>
                        </a:rPr>
                        <a:t>0475</a:t>
                      </a:r>
                      <a:r>
                        <a:rPr sz="1800" spc="-10" dirty="0">
                          <a:solidFill>
                            <a:srgbClr val="3B892D"/>
                          </a:solidFill>
                          <a:latin typeface="Arial"/>
                          <a:cs typeface="Arial"/>
                        </a:rPr>
                        <a:t>)</a:t>
                      </a:r>
                      <a:endParaRPr sz="1800" dirty="0">
                        <a:latin typeface="Arial"/>
                        <a:cs typeface="Arial"/>
                      </a:endParaRPr>
                    </a:p>
                    <a:p>
                      <a:pPr marL="155575">
                        <a:lnSpc>
                          <a:spcPct val="100000"/>
                        </a:lnSpc>
                        <a:spcBef>
                          <a:spcPts val="30"/>
                        </a:spcBef>
                      </a:pPr>
                      <a:r>
                        <a:rPr lang="ja-JP" altLang="en-US" sz="1800" spc="-25" dirty="0">
                          <a:solidFill>
                            <a:schemeClr val="tx1"/>
                          </a:solidFill>
                          <a:latin typeface="微軟正黑體" panose="020B0604030504040204" pitchFamily="34" charset="-120"/>
                          <a:ea typeface="微軟正黑體" panose="020B0604030504040204" pitchFamily="34" charset="-120"/>
                          <a:cs typeface="Arial"/>
                        </a:rPr>
                        <a:t>能源及珠寶</a:t>
                      </a:r>
                      <a:endParaRPr sz="1800" spc="-25" dirty="0">
                        <a:solidFill>
                          <a:schemeClr val="tx1"/>
                        </a:solidFill>
                        <a:latin typeface="微軟正黑體" panose="020B0604030504040204" pitchFamily="34" charset="-120"/>
                        <a:ea typeface="微軟正黑體" panose="020B0604030504040204" pitchFamily="34" charset="-120"/>
                        <a:cs typeface="Microsoft JhengHei"/>
                      </a:endParaRPr>
                    </a:p>
                  </a:txBody>
                  <a:tcPr marL="0" marR="0" marT="1016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extLst>
                  <a:ext uri="{0D108BD9-81ED-4DB2-BD59-A6C34878D82A}">
                    <a16:rowId xmlns:a16="http://schemas.microsoft.com/office/drawing/2014/main" val="10002"/>
                  </a:ext>
                </a:extLst>
              </a:tr>
              <a:tr h="636703">
                <a:tc>
                  <a:txBody>
                    <a:bodyPr/>
                    <a:lstStyle/>
                    <a:p>
                      <a:pPr marL="91440">
                        <a:lnSpc>
                          <a:spcPct val="100000"/>
                        </a:lnSpc>
                        <a:spcBef>
                          <a:spcPts val="225"/>
                        </a:spcBef>
                      </a:pPr>
                      <a:r>
                        <a:rPr lang="zh-TW" altLang="en-US" sz="1800" spc="-5" dirty="0">
                          <a:solidFill>
                            <a:srgbClr val="3B892D"/>
                          </a:solidFill>
                          <a:latin typeface="Microsoft JhengHei"/>
                          <a:cs typeface="Microsoft JhengHei"/>
                        </a:rPr>
                        <a:t>上海大眾公用事業</a:t>
                      </a:r>
                      <a:r>
                        <a:rPr lang="en-US" altLang="zh-TW" sz="1800" spc="-5" dirty="0">
                          <a:solidFill>
                            <a:srgbClr val="3B892D"/>
                          </a:solidFill>
                          <a:latin typeface="Microsoft JhengHei"/>
                          <a:cs typeface="Microsoft JhengHei"/>
                        </a:rPr>
                        <a:t>(</a:t>
                      </a:r>
                      <a:r>
                        <a:rPr lang="zh-TW" altLang="en-US" sz="1800" spc="-5" dirty="0">
                          <a:solidFill>
                            <a:srgbClr val="3B892D"/>
                          </a:solidFill>
                          <a:latin typeface="Microsoft JhengHei"/>
                          <a:cs typeface="Microsoft JhengHei"/>
                        </a:rPr>
                        <a:t>集團</a:t>
                      </a:r>
                      <a:r>
                        <a:rPr lang="en-US" altLang="zh-TW" sz="1800" spc="-5" dirty="0">
                          <a:solidFill>
                            <a:srgbClr val="3B892D"/>
                          </a:solidFill>
                          <a:latin typeface="Microsoft JhengHei"/>
                          <a:cs typeface="Microsoft JhengHei"/>
                        </a:rPr>
                        <a:t>)</a:t>
                      </a:r>
                      <a:r>
                        <a:rPr lang="zh-TW" altLang="en-US" sz="1800" spc="-5" dirty="0">
                          <a:solidFill>
                            <a:srgbClr val="3B892D"/>
                          </a:solidFill>
                          <a:latin typeface="Microsoft JhengHei"/>
                          <a:cs typeface="Microsoft JhengHei"/>
                        </a:rPr>
                        <a:t>股份有限公司</a:t>
                      </a:r>
                      <a:r>
                        <a:rPr sz="1800" spc="-5" dirty="0">
                          <a:solidFill>
                            <a:srgbClr val="3B892D"/>
                          </a:solidFill>
                          <a:latin typeface="Microsoft JhengHei"/>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lang="en-HK" sz="1800" spc="-10" dirty="0">
                          <a:solidFill>
                            <a:srgbClr val="3B892D"/>
                          </a:solidFill>
                          <a:latin typeface="Arial"/>
                          <a:cs typeface="Arial"/>
                        </a:rPr>
                        <a:t>1635</a:t>
                      </a:r>
                      <a:r>
                        <a:rPr sz="1800" spc="-10" dirty="0">
                          <a:solidFill>
                            <a:srgbClr val="3B892D"/>
                          </a:solidFill>
                          <a:latin typeface="Arial"/>
                          <a:cs typeface="Arial"/>
                        </a:rPr>
                        <a:t>)</a:t>
                      </a:r>
                      <a:endParaRPr sz="1800" dirty="0">
                        <a:latin typeface="Arial"/>
                        <a:cs typeface="Arial"/>
                      </a:endParaRPr>
                    </a:p>
                    <a:p>
                      <a:pPr marL="155575">
                        <a:lnSpc>
                          <a:spcPct val="100000"/>
                        </a:lnSpc>
                      </a:pPr>
                      <a:r>
                        <a:rPr lang="zh-TW" altLang="en-US" sz="1800" spc="-20" dirty="0">
                          <a:latin typeface="Microsoft JhengHei"/>
                          <a:cs typeface="Microsoft JhengHei"/>
                        </a:rPr>
                        <a:t>燃氣供應及公用事業</a:t>
                      </a:r>
                      <a:endParaRPr sz="1800" dirty="0">
                        <a:latin typeface="Microsoft JhengHei"/>
                        <a:cs typeface="Microsoft JhengHei"/>
                      </a:endParaRPr>
                    </a:p>
                  </a:txBody>
                  <a:tcPr marL="0" marR="0" marT="2857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extLst>
                  <a:ext uri="{0D108BD9-81ED-4DB2-BD59-A6C34878D82A}">
                    <a16:rowId xmlns:a16="http://schemas.microsoft.com/office/drawing/2014/main" val="10003"/>
                  </a:ext>
                </a:extLst>
              </a:tr>
              <a:tr h="636703">
                <a:tc>
                  <a:txBody>
                    <a:bodyPr/>
                    <a:lstStyle/>
                    <a:p>
                      <a:pPr marL="91440">
                        <a:lnSpc>
                          <a:spcPct val="100000"/>
                        </a:lnSpc>
                        <a:spcBef>
                          <a:spcPts val="225"/>
                        </a:spcBef>
                      </a:pPr>
                      <a:r>
                        <a:rPr lang="zh-TW" altLang="en-US" sz="1800" spc="-5" dirty="0">
                          <a:solidFill>
                            <a:srgbClr val="3B892D"/>
                          </a:solidFill>
                          <a:latin typeface="Microsoft JhengHei"/>
                          <a:cs typeface="Microsoft JhengHei"/>
                        </a:rPr>
                        <a:t>世茂服務控股有限公司 </a:t>
                      </a:r>
                      <a:r>
                        <a:rPr lang="en-US" altLang="zh-TW" sz="1800" dirty="0">
                          <a:solidFill>
                            <a:srgbClr val="3B892D"/>
                          </a:solidFill>
                          <a:latin typeface="Arial"/>
                          <a:cs typeface="Arial"/>
                        </a:rPr>
                        <a:t>(</a:t>
                      </a:r>
                      <a:r>
                        <a:rPr lang="en-US" altLang="zh-TW" sz="1800" dirty="0" err="1">
                          <a:solidFill>
                            <a:srgbClr val="3B892D"/>
                          </a:solidFill>
                          <a:latin typeface="Arial"/>
                          <a:cs typeface="Arial"/>
                        </a:rPr>
                        <a:t>HKEx</a:t>
                      </a:r>
                      <a:r>
                        <a:rPr lang="en-US" altLang="zh-TW" sz="1800" spc="-10" dirty="0">
                          <a:solidFill>
                            <a:srgbClr val="3B892D"/>
                          </a:solidFill>
                          <a:latin typeface="Arial"/>
                          <a:cs typeface="Arial"/>
                        </a:rPr>
                        <a:t>: 873)</a:t>
                      </a:r>
                    </a:p>
                    <a:p>
                      <a:pPr marL="91440">
                        <a:lnSpc>
                          <a:spcPct val="100000"/>
                        </a:lnSpc>
                        <a:spcBef>
                          <a:spcPts val="225"/>
                        </a:spcBef>
                      </a:pPr>
                      <a:r>
                        <a:rPr lang="zh-TW" altLang="en-US" sz="1800" dirty="0">
                          <a:latin typeface="Arial"/>
                          <a:cs typeface="Arial"/>
                        </a:rPr>
                        <a:t> 物業管理</a:t>
                      </a:r>
                    </a:p>
                  </a:txBody>
                  <a:tcPr marL="0" marR="0" marT="28575" marB="0">
                    <a:lnL w="12700">
                      <a:solidFill>
                        <a:srgbClr val="40B9D2"/>
                      </a:solidFill>
                      <a:prstDash val="solid"/>
                    </a:lnL>
                    <a:lnR w="12700" cap="flat" cmpd="sng" algn="ctr">
                      <a:solidFill>
                        <a:srgbClr val="40B9D2"/>
                      </a:solidFill>
                      <a:prstDash val="solid"/>
                      <a:round/>
                      <a:headEnd type="none" w="med" len="med"/>
                      <a:tailEnd type="none" w="med" len="med"/>
                    </a:lnR>
                    <a:lnT w="12700" cap="flat" cmpd="sng" algn="ctr">
                      <a:solidFill>
                        <a:srgbClr val="40B9D2"/>
                      </a:solidFill>
                      <a:prstDash val="solid"/>
                      <a:round/>
                      <a:headEnd type="none" w="med" len="med"/>
                      <a:tailEnd type="none" w="med" len="med"/>
                    </a:lnT>
                    <a:lnB w="12700">
                      <a:solidFill>
                        <a:srgbClr val="40B9D2"/>
                      </a:solidFill>
                      <a:prstDash val="solid"/>
                    </a:lnB>
                    <a:solidFill>
                      <a:srgbClr val="CEE7ED"/>
                    </a:solidFill>
                  </a:tcPr>
                </a:tc>
                <a:tc>
                  <a:txBody>
                    <a:bodyPr/>
                    <a:lstStyle/>
                    <a:p>
                      <a:pPr>
                        <a:lnSpc>
                          <a:spcPct val="100000"/>
                        </a:lnSpc>
                      </a:pPr>
                      <a:endParaRPr sz="1800" spc="-10" dirty="0">
                        <a:solidFill>
                          <a:schemeClr val="bg1">
                            <a:lumMod val="95000"/>
                          </a:schemeClr>
                        </a:solidFill>
                        <a:latin typeface="Microsoft JhengHei"/>
                        <a:ea typeface="+mn-ea"/>
                        <a:cs typeface="Times New Roman"/>
                      </a:endParaRPr>
                    </a:p>
                  </a:txBody>
                  <a:tcPr marL="0" marR="0" marT="0" marB="0">
                    <a:lnL w="12700" cap="flat" cmpd="sng" algn="ctr">
                      <a:solidFill>
                        <a:srgbClr val="40B9D2"/>
                      </a:solidFill>
                      <a:prstDash val="solid"/>
                      <a:round/>
                      <a:headEnd type="none" w="med" len="med"/>
                      <a:tailEnd type="none" w="med" len="med"/>
                    </a:lnL>
                    <a:lnR w="12700">
                      <a:solidFill>
                        <a:srgbClr val="40B9D2"/>
                      </a:solidFill>
                      <a:prstDash val="solid"/>
                    </a:lnR>
                    <a:lnT w="12700" cap="flat" cmpd="sng" algn="ctr">
                      <a:solidFill>
                        <a:srgbClr val="40B9D2"/>
                      </a:solidFill>
                      <a:prstDash val="solid"/>
                      <a:round/>
                      <a:headEnd type="none" w="med" len="med"/>
                      <a:tailEnd type="none" w="med" len="med"/>
                    </a:lnT>
                    <a:lnB w="12700">
                      <a:solidFill>
                        <a:srgbClr val="40B9D2"/>
                      </a:solidFill>
                      <a:prstDash val="solid"/>
                    </a:lnB>
                    <a:solidFill>
                      <a:srgbClr val="CEE7ED"/>
                    </a:solidFill>
                  </a:tcPr>
                </a:tc>
                <a:extLst>
                  <a:ext uri="{0D108BD9-81ED-4DB2-BD59-A6C34878D82A}">
                    <a16:rowId xmlns:a16="http://schemas.microsoft.com/office/drawing/2014/main" val="2560067462"/>
                  </a:ext>
                </a:extLst>
              </a:tr>
              <a:tr h="636703">
                <a:tc>
                  <a:txBody>
                    <a:bodyPr/>
                    <a:lstStyle/>
                    <a:p>
                      <a:pPr marL="91440">
                        <a:lnSpc>
                          <a:spcPct val="100000"/>
                        </a:lnSpc>
                        <a:spcBef>
                          <a:spcPts val="225"/>
                        </a:spcBef>
                      </a:pPr>
                      <a:r>
                        <a:rPr lang="zh-TW" altLang="en-US" sz="1800" spc="-5" dirty="0">
                          <a:solidFill>
                            <a:srgbClr val="3B892D"/>
                          </a:solidFill>
                          <a:latin typeface="Microsoft JhengHei"/>
                          <a:cs typeface="Microsoft JhengHei"/>
                        </a:rPr>
                        <a:t>廣州富力地產股份有限公司</a:t>
                      </a:r>
                      <a:r>
                        <a:rPr sz="1800" spc="-5" dirty="0">
                          <a:solidFill>
                            <a:srgbClr val="3B892D"/>
                          </a:solidFill>
                          <a:latin typeface="Microsoft JhengHei"/>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lang="en-HK" sz="1800" spc="-20" dirty="0">
                          <a:solidFill>
                            <a:srgbClr val="3B892D"/>
                          </a:solidFill>
                          <a:latin typeface="Arial"/>
                          <a:cs typeface="Arial"/>
                        </a:rPr>
                        <a:t>2777</a:t>
                      </a:r>
                      <a:r>
                        <a:rPr sz="1800" spc="-20" dirty="0">
                          <a:solidFill>
                            <a:srgbClr val="3B892D"/>
                          </a:solidFill>
                          <a:latin typeface="Arial"/>
                          <a:cs typeface="Arial"/>
                        </a:rPr>
                        <a:t>)</a:t>
                      </a:r>
                      <a:endParaRPr sz="1800" dirty="0">
                        <a:latin typeface="Arial"/>
                        <a:cs typeface="Arial"/>
                      </a:endParaRPr>
                    </a:p>
                    <a:p>
                      <a:pPr marL="155575">
                        <a:lnSpc>
                          <a:spcPct val="100000"/>
                        </a:lnSpc>
                      </a:pPr>
                      <a:r>
                        <a:rPr lang="ja-JP" altLang="en-US" sz="1800" spc="-25" dirty="0">
                          <a:latin typeface="微軟正黑體" panose="020B0604030504040204" pitchFamily="34" charset="-120"/>
                          <a:ea typeface="微軟正黑體" panose="020B0604030504040204" pitchFamily="34" charset="-120"/>
                          <a:cs typeface="Microsoft JhengHei"/>
                        </a:rPr>
                        <a:t>房地產開發</a:t>
                      </a:r>
                      <a:endParaRPr sz="1800" dirty="0">
                        <a:latin typeface="微軟正黑體" panose="020B0604030504040204" pitchFamily="34" charset="-120"/>
                        <a:ea typeface="微軟正黑體" panose="020B0604030504040204" pitchFamily="34" charset="-120"/>
                        <a:cs typeface="Microsoft JhengHei"/>
                      </a:endParaRPr>
                    </a:p>
                  </a:txBody>
                  <a:tcPr marL="0" marR="0" marT="2857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extLst>
                  <a:ext uri="{0D108BD9-81ED-4DB2-BD59-A6C34878D82A}">
                    <a16:rowId xmlns:a16="http://schemas.microsoft.com/office/drawing/2014/main" val="10004"/>
                  </a:ext>
                </a:extLst>
              </a:tr>
            </a:tbl>
          </a:graphicData>
        </a:graphic>
      </p:graphicFrame>
      <p:sp>
        <p:nvSpPr>
          <p:cNvPr id="13" name="object 13"/>
          <p:cNvSpPr txBox="1">
            <a:spLocks noGrp="1"/>
          </p:cNvSpPr>
          <p:nvPr>
            <p:ph type="ftr" sz="quarter" idx="5"/>
          </p:nvPr>
        </p:nvSpPr>
        <p:spPr>
          <a:xfrm>
            <a:off x="1357375" y="6363962"/>
            <a:ext cx="3401060" cy="205184"/>
          </a:xfrm>
          <a:prstGeom prst="rect">
            <a:avLst/>
          </a:prstGeom>
        </p:spPr>
        <p:txBody>
          <a:bodyPr vert="horz" wrap="square" lIns="0" tIns="0" rIns="0" bIns="0" rtlCol="0">
            <a:spAutoFit/>
          </a:bodyPr>
          <a:lstStyle/>
          <a:p>
            <a:pPr marL="12700">
              <a:lnSpc>
                <a:spcPts val="1635"/>
              </a:lnSpc>
            </a:pPr>
            <a:r>
              <a:rPr dirty="0"/>
              <a:t>@202</a:t>
            </a:r>
            <a:r>
              <a:rPr lang="en-HK" dirty="0"/>
              <a:t>6</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15" name="AutoShape 2">
            <a:extLst>
              <a:ext uri="{FF2B5EF4-FFF2-40B4-BE49-F238E27FC236}">
                <a16:creationId xmlns:a16="http://schemas.microsoft.com/office/drawing/2014/main" id="{B5E0B588-13B4-161B-3996-A3BB6E9CB6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HK"/>
          </a:p>
        </p:txBody>
      </p:sp>
      <p:pic>
        <p:nvPicPr>
          <p:cNvPr id="17" name="Picture 16">
            <a:extLst>
              <a:ext uri="{FF2B5EF4-FFF2-40B4-BE49-F238E27FC236}">
                <a16:creationId xmlns:a16="http://schemas.microsoft.com/office/drawing/2014/main" id="{B61D1CE3-0F06-82F9-5482-8BBEA095231C}"/>
              </a:ext>
            </a:extLst>
          </p:cNvPr>
          <p:cNvPicPr>
            <a:picLocks noChangeAspect="1"/>
          </p:cNvPicPr>
          <p:nvPr/>
        </p:nvPicPr>
        <p:blipFill>
          <a:blip r:embed="rId2"/>
          <a:stretch>
            <a:fillRect/>
          </a:stretch>
        </p:blipFill>
        <p:spPr>
          <a:xfrm>
            <a:off x="9007276" y="2556360"/>
            <a:ext cx="650469" cy="588519"/>
          </a:xfrm>
          <a:prstGeom prst="rect">
            <a:avLst/>
          </a:prstGeom>
        </p:spPr>
      </p:pic>
      <p:pic>
        <p:nvPicPr>
          <p:cNvPr id="19" name="Picture 18">
            <a:extLst>
              <a:ext uri="{FF2B5EF4-FFF2-40B4-BE49-F238E27FC236}">
                <a16:creationId xmlns:a16="http://schemas.microsoft.com/office/drawing/2014/main" id="{1F6ECA10-391E-CFF1-A7BE-74B584A84162}"/>
              </a:ext>
            </a:extLst>
          </p:cNvPr>
          <p:cNvPicPr>
            <a:picLocks noChangeAspect="1"/>
          </p:cNvPicPr>
          <p:nvPr/>
        </p:nvPicPr>
        <p:blipFill>
          <a:blip r:embed="rId3"/>
          <a:stretch>
            <a:fillRect/>
          </a:stretch>
        </p:blipFill>
        <p:spPr>
          <a:xfrm>
            <a:off x="8305800" y="3191928"/>
            <a:ext cx="2053423" cy="588519"/>
          </a:xfrm>
          <a:prstGeom prst="rect">
            <a:avLst/>
          </a:prstGeom>
        </p:spPr>
      </p:pic>
      <p:pic>
        <p:nvPicPr>
          <p:cNvPr id="23" name="Picture 22">
            <a:extLst>
              <a:ext uri="{FF2B5EF4-FFF2-40B4-BE49-F238E27FC236}">
                <a16:creationId xmlns:a16="http://schemas.microsoft.com/office/drawing/2014/main" id="{958B78D9-EA79-3099-CD05-6D704AE2F40A}"/>
              </a:ext>
            </a:extLst>
          </p:cNvPr>
          <p:cNvPicPr>
            <a:picLocks noChangeAspect="1"/>
          </p:cNvPicPr>
          <p:nvPr/>
        </p:nvPicPr>
        <p:blipFill>
          <a:blip r:embed="rId4"/>
          <a:stretch>
            <a:fillRect/>
          </a:stretch>
        </p:blipFill>
        <p:spPr>
          <a:xfrm>
            <a:off x="8443510" y="4441436"/>
            <a:ext cx="1843490" cy="593374"/>
          </a:xfrm>
          <a:prstGeom prst="rect">
            <a:avLst/>
          </a:prstGeom>
        </p:spPr>
      </p:pic>
      <p:pic>
        <p:nvPicPr>
          <p:cNvPr id="25" name="Picture 24">
            <a:extLst>
              <a:ext uri="{FF2B5EF4-FFF2-40B4-BE49-F238E27FC236}">
                <a16:creationId xmlns:a16="http://schemas.microsoft.com/office/drawing/2014/main" id="{E6381C57-967F-7294-BFAE-8422667432E2}"/>
              </a:ext>
            </a:extLst>
          </p:cNvPr>
          <p:cNvPicPr>
            <a:picLocks noChangeAspect="1"/>
          </p:cNvPicPr>
          <p:nvPr/>
        </p:nvPicPr>
        <p:blipFill>
          <a:blip r:embed="rId5"/>
          <a:stretch>
            <a:fillRect/>
          </a:stretch>
        </p:blipFill>
        <p:spPr>
          <a:xfrm>
            <a:off x="8448441" y="5092001"/>
            <a:ext cx="1838559" cy="593373"/>
          </a:xfrm>
          <a:prstGeom prst="rect">
            <a:avLst/>
          </a:prstGeom>
        </p:spPr>
      </p:pic>
      <p:pic>
        <p:nvPicPr>
          <p:cNvPr id="27" name="Picture 26">
            <a:extLst>
              <a:ext uri="{FF2B5EF4-FFF2-40B4-BE49-F238E27FC236}">
                <a16:creationId xmlns:a16="http://schemas.microsoft.com/office/drawing/2014/main" id="{5E8DE2BD-17D9-0E56-353D-59DF13A72D12}"/>
              </a:ext>
            </a:extLst>
          </p:cNvPr>
          <p:cNvPicPr>
            <a:picLocks noChangeAspect="1"/>
          </p:cNvPicPr>
          <p:nvPr/>
        </p:nvPicPr>
        <p:blipFill>
          <a:blip r:embed="rId6"/>
          <a:stretch>
            <a:fillRect/>
          </a:stretch>
        </p:blipFill>
        <p:spPr>
          <a:xfrm>
            <a:off x="8827087" y="5724087"/>
            <a:ext cx="1231313" cy="622276"/>
          </a:xfrm>
          <a:prstGeom prst="rect">
            <a:avLst/>
          </a:prstGeom>
        </p:spPr>
      </p:pic>
      <p:pic>
        <p:nvPicPr>
          <p:cNvPr id="29" name="Picture 28">
            <a:extLst>
              <a:ext uri="{FF2B5EF4-FFF2-40B4-BE49-F238E27FC236}">
                <a16:creationId xmlns:a16="http://schemas.microsoft.com/office/drawing/2014/main" id="{BBC46C9C-0BDB-A0CB-9B49-299A8E03DF96}"/>
              </a:ext>
            </a:extLst>
          </p:cNvPr>
          <p:cNvPicPr>
            <a:picLocks noChangeAspect="1"/>
          </p:cNvPicPr>
          <p:nvPr/>
        </p:nvPicPr>
        <p:blipFill>
          <a:blip r:embed="rId7"/>
          <a:stretch>
            <a:fillRect/>
          </a:stretch>
        </p:blipFill>
        <p:spPr>
          <a:xfrm>
            <a:off x="8153400" y="3948378"/>
            <a:ext cx="2475238" cy="373787"/>
          </a:xfrm>
          <a:prstGeom prst="rect">
            <a:avLst/>
          </a:prstGeom>
        </p:spPr>
      </p:pic>
    </p:spTree>
    <p:extLst>
      <p:ext uri="{BB962C8B-B14F-4D97-AF65-F5344CB8AC3E}">
        <p14:creationId xmlns:p14="http://schemas.microsoft.com/office/powerpoint/2010/main" val="331403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0" dirty="0"/>
              <a:t>團隊規模及實力 </a:t>
            </a:r>
            <a:r>
              <a:rPr b="0" spc="-75" dirty="0">
                <a:latin typeface="Franklin Gothic Demi"/>
                <a:cs typeface="Franklin Gothic Demi"/>
              </a:rPr>
              <a:t>– </a:t>
            </a:r>
            <a:r>
              <a:rPr spc="-90" dirty="0"/>
              <a:t>上市公司</a:t>
            </a:r>
          </a:p>
        </p:txBody>
      </p:sp>
      <p:sp>
        <p:nvSpPr>
          <p:cNvPr id="3" name="object 3"/>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p>
        </p:txBody>
      </p:sp>
      <p:sp>
        <p:nvSpPr>
          <p:cNvPr id="4" name="object 4"/>
          <p:cNvSpPr/>
          <p:nvPr/>
        </p:nvSpPr>
        <p:spPr>
          <a:xfrm>
            <a:off x="761" y="2526538"/>
            <a:ext cx="1170305" cy="3563620"/>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a:p>
        </p:txBody>
      </p:sp>
      <p:sp>
        <p:nvSpPr>
          <p:cNvPr id="5" name="object 5"/>
          <p:cNvSpPr/>
          <p:nvPr/>
        </p:nvSpPr>
        <p:spPr>
          <a:xfrm>
            <a:off x="1279016" y="2526538"/>
            <a:ext cx="10913110" cy="3563620"/>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1660590186"/>
              </p:ext>
            </p:extLst>
          </p:nvPr>
        </p:nvGraphicFramePr>
        <p:xfrm>
          <a:off x="1416050" y="2671952"/>
          <a:ext cx="9476740" cy="3199765"/>
        </p:xfrm>
        <a:graphic>
          <a:graphicData uri="http://schemas.openxmlformats.org/drawingml/2006/table">
            <a:tbl>
              <a:tblPr firstRow="1" bandRow="1">
                <a:tableStyleId>{2D5ABB26-0587-4C30-8999-92F81FD0307C}</a:tableStyleId>
              </a:tblPr>
              <a:tblGrid>
                <a:gridCol w="6583045">
                  <a:extLst>
                    <a:ext uri="{9D8B030D-6E8A-4147-A177-3AD203B41FA5}">
                      <a16:colId xmlns:a16="http://schemas.microsoft.com/office/drawing/2014/main" val="20000"/>
                    </a:ext>
                  </a:extLst>
                </a:gridCol>
                <a:gridCol w="2893695">
                  <a:extLst>
                    <a:ext uri="{9D8B030D-6E8A-4147-A177-3AD203B41FA5}">
                      <a16:colId xmlns:a16="http://schemas.microsoft.com/office/drawing/2014/main" val="20001"/>
                    </a:ext>
                  </a:extLst>
                </a:gridCol>
              </a:tblGrid>
              <a:tr h="640080">
                <a:tc>
                  <a:txBody>
                    <a:bodyPr/>
                    <a:lstStyle/>
                    <a:p>
                      <a:pPr marL="91440">
                        <a:lnSpc>
                          <a:spcPct val="100000"/>
                        </a:lnSpc>
                        <a:spcBef>
                          <a:spcPts val="220"/>
                        </a:spcBef>
                      </a:pPr>
                      <a:r>
                        <a:rPr lang="zh-TW" altLang="en-US" sz="1800" spc="-5" dirty="0">
                          <a:solidFill>
                            <a:srgbClr val="3B892D"/>
                          </a:solidFill>
                          <a:latin typeface="Microsoft JhengHei"/>
                          <a:cs typeface="Microsoft JhengHei"/>
                        </a:rPr>
                        <a:t>費爾法克斯金融控股公司</a:t>
                      </a:r>
                      <a:r>
                        <a:rPr sz="1800" spc="-5" dirty="0">
                          <a:solidFill>
                            <a:srgbClr val="3B892D"/>
                          </a:solidFill>
                          <a:latin typeface="Microsoft JhengHei"/>
                          <a:cs typeface="Microsoft JhengHei"/>
                        </a:rPr>
                        <a:t> </a:t>
                      </a:r>
                      <a:r>
                        <a:rPr sz="1800" dirty="0">
                          <a:solidFill>
                            <a:srgbClr val="3B892D"/>
                          </a:solidFill>
                          <a:latin typeface="Arial"/>
                          <a:cs typeface="Arial"/>
                        </a:rPr>
                        <a:t>(</a:t>
                      </a:r>
                      <a:r>
                        <a:rPr lang="en-HK" sz="1800" dirty="0">
                          <a:solidFill>
                            <a:srgbClr val="3B892D"/>
                          </a:solidFill>
                          <a:latin typeface="Arial"/>
                          <a:cs typeface="Arial"/>
                        </a:rPr>
                        <a:t>TSE</a:t>
                      </a:r>
                      <a:r>
                        <a:rPr sz="1800" spc="-10" dirty="0">
                          <a:solidFill>
                            <a:srgbClr val="3B892D"/>
                          </a:solidFill>
                          <a:latin typeface="Arial"/>
                          <a:cs typeface="Arial"/>
                        </a:rPr>
                        <a:t>: </a:t>
                      </a:r>
                      <a:r>
                        <a:rPr lang="en-HK" sz="1800" spc="-10" dirty="0">
                          <a:solidFill>
                            <a:srgbClr val="3B892D"/>
                          </a:solidFill>
                          <a:latin typeface="Arial"/>
                          <a:cs typeface="Arial"/>
                        </a:rPr>
                        <a:t>FFH</a:t>
                      </a:r>
                      <a:r>
                        <a:rPr sz="1800" spc="-10" dirty="0">
                          <a:solidFill>
                            <a:srgbClr val="3B892D"/>
                          </a:solidFill>
                          <a:latin typeface="Arial"/>
                          <a:cs typeface="Arial"/>
                        </a:rPr>
                        <a:t>)</a:t>
                      </a:r>
                      <a:endParaRPr sz="1800" dirty="0">
                        <a:latin typeface="Arial"/>
                        <a:cs typeface="Arial"/>
                      </a:endParaRPr>
                    </a:p>
                    <a:p>
                      <a:pPr marL="155575">
                        <a:lnSpc>
                          <a:spcPct val="100000"/>
                        </a:lnSpc>
                      </a:pPr>
                      <a:r>
                        <a:rPr lang="zh-TW" altLang="en-US" sz="1800" spc="-20" dirty="0">
                          <a:latin typeface="Microsoft JhengHei"/>
                          <a:cs typeface="Microsoft JhengHei"/>
                        </a:rPr>
                        <a:t>產物保險及再保險</a:t>
                      </a:r>
                      <a:endParaRPr sz="1800" dirty="0">
                        <a:latin typeface="Microsoft JhengHei"/>
                        <a:cs typeface="Microsoft JhengHei"/>
                      </a:endParaRPr>
                    </a:p>
                  </a:txBody>
                  <a:tcPr marL="0" marR="0" marT="2794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extLst>
                  <a:ext uri="{0D108BD9-81ED-4DB2-BD59-A6C34878D82A}">
                    <a16:rowId xmlns:a16="http://schemas.microsoft.com/office/drawing/2014/main" val="10000"/>
                  </a:ext>
                </a:extLst>
              </a:tr>
              <a:tr h="639445">
                <a:tc>
                  <a:txBody>
                    <a:bodyPr/>
                    <a:lstStyle/>
                    <a:p>
                      <a:pPr marL="91440">
                        <a:lnSpc>
                          <a:spcPct val="100000"/>
                        </a:lnSpc>
                        <a:spcBef>
                          <a:spcPts val="220"/>
                        </a:spcBef>
                      </a:pPr>
                      <a:r>
                        <a:rPr lang="zh-TW" altLang="en-US" sz="1800" dirty="0">
                          <a:solidFill>
                            <a:srgbClr val="3B892D"/>
                          </a:solidFill>
                          <a:latin typeface="Arial"/>
                          <a:cs typeface="Arial"/>
                        </a:rPr>
                        <a:t>高陞集團控股有限公司 </a:t>
                      </a:r>
                      <a:r>
                        <a:rPr sz="1800" dirty="0">
                          <a:solidFill>
                            <a:srgbClr val="3B892D"/>
                          </a:solidFill>
                          <a:latin typeface="Arial"/>
                          <a:cs typeface="Arial"/>
                        </a:rPr>
                        <a:t>(HKEx</a:t>
                      </a:r>
                      <a:r>
                        <a:rPr sz="1800" spc="-10" dirty="0">
                          <a:solidFill>
                            <a:srgbClr val="3B892D"/>
                          </a:solidFill>
                          <a:latin typeface="Arial"/>
                          <a:cs typeface="Arial"/>
                        </a:rPr>
                        <a:t>: </a:t>
                      </a:r>
                      <a:r>
                        <a:rPr lang="en-HK" sz="1800" spc="-10" dirty="0">
                          <a:solidFill>
                            <a:srgbClr val="3B892D"/>
                          </a:solidFill>
                          <a:latin typeface="Arial"/>
                          <a:cs typeface="Arial"/>
                        </a:rPr>
                        <a:t>1283</a:t>
                      </a:r>
                      <a:r>
                        <a:rPr sz="1800" spc="-10" dirty="0">
                          <a:solidFill>
                            <a:srgbClr val="3B892D"/>
                          </a:solidFill>
                          <a:latin typeface="Arial"/>
                          <a:cs typeface="Arial"/>
                        </a:rPr>
                        <a:t>)</a:t>
                      </a:r>
                      <a:endParaRPr sz="1800" dirty="0">
                        <a:latin typeface="Arial"/>
                        <a:cs typeface="Arial"/>
                      </a:endParaRPr>
                    </a:p>
                    <a:p>
                      <a:pPr marL="155575">
                        <a:lnSpc>
                          <a:spcPct val="100000"/>
                        </a:lnSpc>
                      </a:pPr>
                      <a:r>
                        <a:rPr lang="zh-TW" altLang="en-US" sz="1800" spc="-25" dirty="0">
                          <a:latin typeface="Microsoft JhengHei"/>
                          <a:cs typeface="Microsoft JhengHei"/>
                        </a:rPr>
                        <a:t>建築及工程</a:t>
                      </a:r>
                      <a:endParaRPr sz="1800" dirty="0">
                        <a:latin typeface="Microsoft JhengHei"/>
                        <a:cs typeface="Microsoft JhengHei"/>
                      </a:endParaRPr>
                    </a:p>
                  </a:txBody>
                  <a:tcPr marL="0" marR="0" marT="2794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extLst>
                  <a:ext uri="{0D108BD9-81ED-4DB2-BD59-A6C34878D82A}">
                    <a16:rowId xmlns:a16="http://schemas.microsoft.com/office/drawing/2014/main" val="10001"/>
                  </a:ext>
                </a:extLst>
              </a:tr>
              <a:tr h="640080">
                <a:tc>
                  <a:txBody>
                    <a:bodyPr/>
                    <a:lstStyle/>
                    <a:p>
                      <a:pPr marL="91440">
                        <a:lnSpc>
                          <a:spcPct val="100000"/>
                        </a:lnSpc>
                        <a:spcBef>
                          <a:spcPts val="80"/>
                        </a:spcBef>
                      </a:pPr>
                      <a:r>
                        <a:rPr lang="zh-TW" altLang="en-US" sz="1800" spc="-10" dirty="0">
                          <a:solidFill>
                            <a:srgbClr val="3B892D"/>
                          </a:solidFill>
                          <a:latin typeface="Microsoft JhengHei"/>
                          <a:cs typeface="Microsoft JhengHei"/>
                        </a:rPr>
                        <a:t>天津發展控股有限公司</a:t>
                      </a:r>
                      <a:r>
                        <a:rPr sz="1800" spc="-10" dirty="0">
                          <a:solidFill>
                            <a:srgbClr val="3B892D"/>
                          </a:solidFill>
                          <a:latin typeface="Microsoft JhengHei"/>
                          <a:cs typeface="Microsoft JhengHei"/>
                        </a:rPr>
                        <a:t> </a:t>
                      </a:r>
                      <a:r>
                        <a:rPr sz="1800" dirty="0">
                          <a:solidFill>
                            <a:srgbClr val="3B892D"/>
                          </a:solidFill>
                          <a:latin typeface="Arial"/>
                          <a:cs typeface="Arial"/>
                        </a:rPr>
                        <a:t>(HKEx: </a:t>
                      </a:r>
                      <a:r>
                        <a:rPr lang="en-HK" sz="1800" spc="-10" dirty="0">
                          <a:solidFill>
                            <a:srgbClr val="3B892D"/>
                          </a:solidFill>
                          <a:latin typeface="Arial"/>
                          <a:cs typeface="Arial"/>
                        </a:rPr>
                        <a:t>0882</a:t>
                      </a:r>
                      <a:r>
                        <a:rPr sz="1800" spc="-10" dirty="0">
                          <a:solidFill>
                            <a:srgbClr val="3B892D"/>
                          </a:solidFill>
                          <a:latin typeface="Arial"/>
                          <a:cs typeface="Arial"/>
                        </a:rPr>
                        <a:t>)</a:t>
                      </a:r>
                      <a:endParaRPr sz="1800" dirty="0">
                        <a:latin typeface="Arial"/>
                        <a:cs typeface="Arial"/>
                      </a:endParaRPr>
                    </a:p>
                    <a:p>
                      <a:pPr marL="155575">
                        <a:lnSpc>
                          <a:spcPct val="100000"/>
                        </a:lnSpc>
                        <a:spcBef>
                          <a:spcPts val="30"/>
                        </a:spcBef>
                      </a:pPr>
                      <a:r>
                        <a:rPr lang="zh-TW" altLang="en-US" sz="1800" spc="-25" dirty="0">
                          <a:latin typeface="Arial"/>
                          <a:cs typeface="Arial"/>
                        </a:rPr>
                        <a:t>水電</a:t>
                      </a:r>
                      <a:r>
                        <a:rPr lang="en-US" altLang="zh-TW" sz="1800" spc="-25" dirty="0">
                          <a:latin typeface="Arial"/>
                          <a:cs typeface="Arial"/>
                        </a:rPr>
                        <a:t>, </a:t>
                      </a:r>
                      <a:r>
                        <a:rPr lang="zh-TW" altLang="en-US" sz="1800" spc="-25" dirty="0">
                          <a:latin typeface="Arial"/>
                          <a:cs typeface="Arial"/>
                        </a:rPr>
                        <a:t>熱力供應</a:t>
                      </a:r>
                      <a:r>
                        <a:rPr lang="en-HK" altLang="zh-TW" sz="1800" spc="-25" dirty="0">
                          <a:latin typeface="Arial"/>
                          <a:cs typeface="Arial"/>
                        </a:rPr>
                        <a:t>, </a:t>
                      </a:r>
                      <a:r>
                        <a:rPr lang="zh-TW" altLang="en-US" sz="1800" spc="-25" dirty="0">
                          <a:latin typeface="Arial"/>
                          <a:cs typeface="Arial"/>
                        </a:rPr>
                        <a:t>製藥</a:t>
                      </a:r>
                      <a:endParaRPr sz="1800" dirty="0">
                        <a:latin typeface="Microsoft JhengHei"/>
                        <a:cs typeface="Microsoft JhengHei"/>
                      </a:endParaRPr>
                    </a:p>
                  </a:txBody>
                  <a:tcPr marL="0" marR="0" marT="1016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extLst>
                  <a:ext uri="{0D108BD9-81ED-4DB2-BD59-A6C34878D82A}">
                    <a16:rowId xmlns:a16="http://schemas.microsoft.com/office/drawing/2014/main" val="10002"/>
                  </a:ext>
                </a:extLst>
              </a:tr>
              <a:tr h="640080">
                <a:tc>
                  <a:txBody>
                    <a:bodyPr/>
                    <a:lstStyle/>
                    <a:p>
                      <a:pPr marL="91440">
                        <a:lnSpc>
                          <a:spcPct val="100000"/>
                        </a:lnSpc>
                        <a:spcBef>
                          <a:spcPts val="225"/>
                        </a:spcBef>
                      </a:pPr>
                      <a:r>
                        <a:rPr lang="ja-JP" altLang="en-US" sz="1800" spc="-5" dirty="0">
                          <a:solidFill>
                            <a:srgbClr val="3B892D"/>
                          </a:solidFill>
                          <a:latin typeface="微軟正黑體" panose="020B0604030504040204" pitchFamily="34" charset="-120"/>
                          <a:ea typeface="微軟正黑體" panose="020B0604030504040204" pitchFamily="34" charset="-120"/>
                          <a:cs typeface="Microsoft JhengHei"/>
                        </a:rPr>
                        <a:t>景瑞控股有限公司</a:t>
                      </a:r>
                      <a:r>
                        <a:rPr sz="1800" spc="-5" dirty="0">
                          <a:solidFill>
                            <a:srgbClr val="3B892D"/>
                          </a:solidFill>
                          <a:latin typeface="微軟正黑體" panose="020B0604030504040204" pitchFamily="34" charset="-120"/>
                          <a:ea typeface="微軟正黑體" panose="020B0604030504040204" pitchFamily="34" charset="-120"/>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lang="en-HK" sz="1800" spc="-10" dirty="0">
                          <a:solidFill>
                            <a:srgbClr val="3B892D"/>
                          </a:solidFill>
                          <a:latin typeface="Arial"/>
                          <a:cs typeface="Arial"/>
                        </a:rPr>
                        <a:t>1862</a:t>
                      </a:r>
                      <a:r>
                        <a:rPr sz="1800" spc="-10" dirty="0">
                          <a:solidFill>
                            <a:srgbClr val="3B892D"/>
                          </a:solidFill>
                          <a:latin typeface="Arial"/>
                          <a:cs typeface="Arial"/>
                        </a:rPr>
                        <a:t>)</a:t>
                      </a:r>
                      <a:endParaRPr sz="1800" dirty="0">
                        <a:latin typeface="Arial"/>
                        <a:cs typeface="Arial"/>
                      </a:endParaRPr>
                    </a:p>
                    <a:p>
                      <a:pPr marL="155575">
                        <a:lnSpc>
                          <a:spcPct val="100000"/>
                        </a:lnSpc>
                      </a:pPr>
                      <a:r>
                        <a:rPr lang="ja-JP" altLang="en-US" sz="1800" b="0" spc="-20" dirty="0">
                          <a:latin typeface="微軟正黑體" panose="020B0604030504040204" pitchFamily="34" charset="-120"/>
                          <a:ea typeface="微軟正黑體" panose="020B0604030504040204" pitchFamily="34" charset="-120"/>
                          <a:cs typeface="Microsoft JhengHei"/>
                        </a:rPr>
                        <a:t>工業製造</a:t>
                      </a:r>
                      <a:endParaRPr sz="1800" b="0" dirty="0">
                        <a:latin typeface="微軟正黑體" panose="020B0604030504040204" pitchFamily="34" charset="-120"/>
                        <a:ea typeface="微軟正黑體" panose="020B0604030504040204" pitchFamily="34" charset="-120"/>
                        <a:cs typeface="Microsoft JhengHei"/>
                      </a:endParaRPr>
                    </a:p>
                  </a:txBody>
                  <a:tcPr marL="0" marR="0" marT="2857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extLst>
                  <a:ext uri="{0D108BD9-81ED-4DB2-BD59-A6C34878D82A}">
                    <a16:rowId xmlns:a16="http://schemas.microsoft.com/office/drawing/2014/main" val="10003"/>
                  </a:ext>
                </a:extLst>
              </a:tr>
              <a:tr h="640080">
                <a:tc>
                  <a:txBody>
                    <a:bodyPr/>
                    <a:lstStyle/>
                    <a:p>
                      <a:pPr marL="91440">
                        <a:lnSpc>
                          <a:spcPct val="100000"/>
                        </a:lnSpc>
                        <a:spcBef>
                          <a:spcPts val="225"/>
                        </a:spcBef>
                      </a:pPr>
                      <a:r>
                        <a:rPr lang="zh-TW" altLang="en-US" sz="1800" spc="-5" dirty="0">
                          <a:solidFill>
                            <a:srgbClr val="3B892D"/>
                          </a:solidFill>
                          <a:latin typeface="Microsoft JhengHei"/>
                          <a:cs typeface="Microsoft JhengHei"/>
                        </a:rPr>
                        <a:t>粵港灣控股有限公司</a:t>
                      </a:r>
                      <a:r>
                        <a:rPr sz="1800" spc="-5" dirty="0">
                          <a:solidFill>
                            <a:srgbClr val="3B892D"/>
                          </a:solidFill>
                          <a:latin typeface="Microsoft JhengHei"/>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lang="en-HK" sz="1800" spc="-20" dirty="0">
                          <a:solidFill>
                            <a:srgbClr val="3B892D"/>
                          </a:solidFill>
                          <a:latin typeface="Arial"/>
                          <a:cs typeface="Arial"/>
                        </a:rPr>
                        <a:t>1396</a:t>
                      </a:r>
                      <a:r>
                        <a:rPr sz="1800" spc="-20" dirty="0">
                          <a:solidFill>
                            <a:srgbClr val="3B892D"/>
                          </a:solidFill>
                          <a:latin typeface="Arial"/>
                          <a:cs typeface="Arial"/>
                        </a:rPr>
                        <a:t>)</a:t>
                      </a:r>
                      <a:endParaRPr sz="1800" dirty="0">
                        <a:latin typeface="Arial"/>
                        <a:cs typeface="Arial"/>
                      </a:endParaRPr>
                    </a:p>
                    <a:p>
                      <a:pPr marL="155575">
                        <a:lnSpc>
                          <a:spcPct val="100000"/>
                        </a:lnSpc>
                      </a:pPr>
                      <a:r>
                        <a:rPr lang="ja-JP" altLang="en-US" sz="1800" spc="-25" dirty="0">
                          <a:latin typeface="微軟正黑體" panose="020B0604030504040204" pitchFamily="34" charset="-120"/>
                          <a:ea typeface="微軟正黑體" panose="020B0604030504040204" pitchFamily="34" charset="-120"/>
                          <a:cs typeface="Microsoft JhengHei"/>
                        </a:rPr>
                        <a:t>物業發展</a:t>
                      </a:r>
                      <a:endParaRPr sz="1800" dirty="0">
                        <a:latin typeface="微軟正黑體" panose="020B0604030504040204" pitchFamily="34" charset="-120"/>
                        <a:ea typeface="微軟正黑體" panose="020B0604030504040204" pitchFamily="34" charset="-120"/>
                        <a:cs typeface="Microsoft JhengHei"/>
                      </a:endParaRPr>
                    </a:p>
                  </a:txBody>
                  <a:tcPr marL="0" marR="0" marT="2857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extLst>
                  <a:ext uri="{0D108BD9-81ED-4DB2-BD59-A6C34878D82A}">
                    <a16:rowId xmlns:a16="http://schemas.microsoft.com/office/drawing/2014/main" val="10004"/>
                  </a:ext>
                </a:extLst>
              </a:tr>
            </a:tbl>
          </a:graphicData>
        </a:graphic>
      </p:graphicFrame>
      <p:sp>
        <p:nvSpPr>
          <p:cNvPr id="13" name="object 13"/>
          <p:cNvSpPr txBox="1">
            <a:spLocks noGrp="1"/>
          </p:cNvSpPr>
          <p:nvPr>
            <p:ph type="ftr" sz="quarter" idx="5"/>
          </p:nvPr>
        </p:nvSpPr>
        <p:spPr>
          <a:xfrm>
            <a:off x="1357375" y="6363962"/>
            <a:ext cx="3401060" cy="205184"/>
          </a:xfrm>
          <a:prstGeom prst="rect">
            <a:avLst/>
          </a:prstGeom>
        </p:spPr>
        <p:txBody>
          <a:bodyPr vert="horz" wrap="square" lIns="0" tIns="0" rIns="0" bIns="0" rtlCol="0">
            <a:spAutoFit/>
          </a:bodyPr>
          <a:lstStyle/>
          <a:p>
            <a:pPr marL="12700">
              <a:lnSpc>
                <a:spcPts val="1635"/>
              </a:lnSpc>
            </a:pPr>
            <a:r>
              <a:rPr dirty="0"/>
              <a:t>@202</a:t>
            </a:r>
            <a:r>
              <a:rPr lang="en-HK" dirty="0"/>
              <a:t>6</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pic>
        <p:nvPicPr>
          <p:cNvPr id="15" name="Picture 14">
            <a:extLst>
              <a:ext uri="{FF2B5EF4-FFF2-40B4-BE49-F238E27FC236}">
                <a16:creationId xmlns:a16="http://schemas.microsoft.com/office/drawing/2014/main" id="{F5DDDC20-9174-DC38-9BB2-92583F813B9D}"/>
              </a:ext>
            </a:extLst>
          </p:cNvPr>
          <p:cNvPicPr>
            <a:picLocks noChangeAspect="1"/>
          </p:cNvPicPr>
          <p:nvPr/>
        </p:nvPicPr>
        <p:blipFill>
          <a:blip r:embed="rId2"/>
          <a:stretch>
            <a:fillRect/>
          </a:stretch>
        </p:blipFill>
        <p:spPr>
          <a:xfrm>
            <a:off x="8634796" y="2685281"/>
            <a:ext cx="1572639" cy="617247"/>
          </a:xfrm>
          <a:prstGeom prst="rect">
            <a:avLst/>
          </a:prstGeom>
        </p:spPr>
      </p:pic>
      <p:pic>
        <p:nvPicPr>
          <p:cNvPr id="19" name="Picture 18">
            <a:extLst>
              <a:ext uri="{FF2B5EF4-FFF2-40B4-BE49-F238E27FC236}">
                <a16:creationId xmlns:a16="http://schemas.microsoft.com/office/drawing/2014/main" id="{860BAC04-D357-62C2-690A-DC163B3C5D40}"/>
              </a:ext>
            </a:extLst>
          </p:cNvPr>
          <p:cNvPicPr>
            <a:picLocks noChangeAspect="1"/>
          </p:cNvPicPr>
          <p:nvPr/>
        </p:nvPicPr>
        <p:blipFill>
          <a:blip r:embed="rId3"/>
          <a:stretch>
            <a:fillRect/>
          </a:stretch>
        </p:blipFill>
        <p:spPr>
          <a:xfrm>
            <a:off x="8382000" y="3333862"/>
            <a:ext cx="2230326" cy="552338"/>
          </a:xfrm>
          <a:prstGeom prst="rect">
            <a:avLst/>
          </a:prstGeom>
        </p:spPr>
      </p:pic>
      <p:pic>
        <p:nvPicPr>
          <p:cNvPr id="21" name="Picture 20">
            <a:extLst>
              <a:ext uri="{FF2B5EF4-FFF2-40B4-BE49-F238E27FC236}">
                <a16:creationId xmlns:a16="http://schemas.microsoft.com/office/drawing/2014/main" id="{DAFCCF5B-DC28-23D8-D54F-696D7E13B7AB}"/>
              </a:ext>
            </a:extLst>
          </p:cNvPr>
          <p:cNvPicPr>
            <a:picLocks noChangeAspect="1"/>
          </p:cNvPicPr>
          <p:nvPr/>
        </p:nvPicPr>
        <p:blipFill>
          <a:blip r:embed="rId4"/>
          <a:stretch>
            <a:fillRect/>
          </a:stretch>
        </p:blipFill>
        <p:spPr>
          <a:xfrm>
            <a:off x="8688330" y="3964478"/>
            <a:ext cx="1465572" cy="598570"/>
          </a:xfrm>
          <a:prstGeom prst="rect">
            <a:avLst/>
          </a:prstGeom>
        </p:spPr>
      </p:pic>
      <p:pic>
        <p:nvPicPr>
          <p:cNvPr id="23" name="Picture 22">
            <a:extLst>
              <a:ext uri="{FF2B5EF4-FFF2-40B4-BE49-F238E27FC236}">
                <a16:creationId xmlns:a16="http://schemas.microsoft.com/office/drawing/2014/main" id="{770584A1-A723-3B50-DAFB-ECFBDBA9E4E2}"/>
              </a:ext>
            </a:extLst>
          </p:cNvPr>
          <p:cNvPicPr>
            <a:picLocks noChangeAspect="1"/>
          </p:cNvPicPr>
          <p:nvPr/>
        </p:nvPicPr>
        <p:blipFill>
          <a:blip r:embed="rId5"/>
          <a:stretch>
            <a:fillRect/>
          </a:stretch>
        </p:blipFill>
        <p:spPr>
          <a:xfrm>
            <a:off x="8650036" y="4608529"/>
            <a:ext cx="1767228" cy="602265"/>
          </a:xfrm>
          <a:prstGeom prst="rect">
            <a:avLst/>
          </a:prstGeom>
        </p:spPr>
      </p:pic>
      <p:pic>
        <p:nvPicPr>
          <p:cNvPr id="25" name="Picture 24">
            <a:extLst>
              <a:ext uri="{FF2B5EF4-FFF2-40B4-BE49-F238E27FC236}">
                <a16:creationId xmlns:a16="http://schemas.microsoft.com/office/drawing/2014/main" id="{90D07029-CB49-F685-83CD-4C2032E4CA82}"/>
              </a:ext>
            </a:extLst>
          </p:cNvPr>
          <p:cNvPicPr>
            <a:picLocks noChangeAspect="1"/>
          </p:cNvPicPr>
          <p:nvPr/>
        </p:nvPicPr>
        <p:blipFill>
          <a:blip r:embed="rId6"/>
          <a:stretch>
            <a:fillRect/>
          </a:stretch>
        </p:blipFill>
        <p:spPr>
          <a:xfrm>
            <a:off x="8249278" y="5321331"/>
            <a:ext cx="2495769" cy="436154"/>
          </a:xfrm>
          <a:prstGeom prst="rect">
            <a:avLst/>
          </a:prstGeom>
        </p:spPr>
      </p:pic>
    </p:spTree>
    <p:extLst>
      <p:ext uri="{BB962C8B-B14F-4D97-AF65-F5344CB8AC3E}">
        <p14:creationId xmlns:p14="http://schemas.microsoft.com/office/powerpoint/2010/main" val="105014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0" dirty="0"/>
              <a:t>團隊規模及實力 </a:t>
            </a:r>
            <a:r>
              <a:rPr b="0" spc="-75" dirty="0">
                <a:latin typeface="Franklin Gothic Demi"/>
                <a:cs typeface="Franklin Gothic Demi"/>
              </a:rPr>
              <a:t>– </a:t>
            </a:r>
            <a:r>
              <a:rPr spc="-90" dirty="0"/>
              <a:t>上市公司</a:t>
            </a:r>
          </a:p>
        </p:txBody>
      </p:sp>
      <p:sp>
        <p:nvSpPr>
          <p:cNvPr id="3" name="object 3"/>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p>
        </p:txBody>
      </p:sp>
      <p:sp>
        <p:nvSpPr>
          <p:cNvPr id="4" name="object 4"/>
          <p:cNvSpPr/>
          <p:nvPr/>
        </p:nvSpPr>
        <p:spPr>
          <a:xfrm>
            <a:off x="761" y="2526538"/>
            <a:ext cx="1170305" cy="3563620"/>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a:p>
        </p:txBody>
      </p:sp>
      <p:sp>
        <p:nvSpPr>
          <p:cNvPr id="5" name="object 5"/>
          <p:cNvSpPr/>
          <p:nvPr/>
        </p:nvSpPr>
        <p:spPr>
          <a:xfrm>
            <a:off x="1299210" y="2526538"/>
            <a:ext cx="10913110" cy="3563620"/>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3428798178"/>
              </p:ext>
            </p:extLst>
          </p:nvPr>
        </p:nvGraphicFramePr>
        <p:xfrm>
          <a:off x="1416050" y="2671952"/>
          <a:ext cx="9476740" cy="3199765"/>
        </p:xfrm>
        <a:graphic>
          <a:graphicData uri="http://schemas.openxmlformats.org/drawingml/2006/table">
            <a:tbl>
              <a:tblPr firstRow="1" bandRow="1">
                <a:tableStyleId>{2D5ABB26-0587-4C30-8999-92F81FD0307C}</a:tableStyleId>
              </a:tblPr>
              <a:tblGrid>
                <a:gridCol w="6583045">
                  <a:extLst>
                    <a:ext uri="{9D8B030D-6E8A-4147-A177-3AD203B41FA5}">
                      <a16:colId xmlns:a16="http://schemas.microsoft.com/office/drawing/2014/main" val="20000"/>
                    </a:ext>
                  </a:extLst>
                </a:gridCol>
                <a:gridCol w="2893695">
                  <a:extLst>
                    <a:ext uri="{9D8B030D-6E8A-4147-A177-3AD203B41FA5}">
                      <a16:colId xmlns:a16="http://schemas.microsoft.com/office/drawing/2014/main" val="20001"/>
                    </a:ext>
                  </a:extLst>
                </a:gridCol>
              </a:tblGrid>
              <a:tr h="640080">
                <a:tc>
                  <a:txBody>
                    <a:bodyPr/>
                    <a:lstStyle/>
                    <a:p>
                      <a:pPr marL="91440">
                        <a:lnSpc>
                          <a:spcPct val="100000"/>
                        </a:lnSpc>
                        <a:spcBef>
                          <a:spcPts val="225"/>
                        </a:spcBef>
                      </a:pPr>
                      <a:r>
                        <a:rPr lang="zh-TW" altLang="en-US" sz="1800" spc="-5" dirty="0">
                          <a:solidFill>
                            <a:srgbClr val="3B892D"/>
                          </a:solidFill>
                          <a:latin typeface="Microsoft JhengHei"/>
                          <a:cs typeface="Microsoft JhengHei"/>
                        </a:rPr>
                        <a:t>寶山鋼鐵股份有限公司</a:t>
                      </a:r>
                      <a:r>
                        <a:rPr sz="1800" spc="-5" dirty="0">
                          <a:solidFill>
                            <a:srgbClr val="3B892D"/>
                          </a:solidFill>
                          <a:latin typeface="Microsoft JhengHei"/>
                          <a:cs typeface="Microsoft JhengHei"/>
                        </a:rPr>
                        <a:t> </a:t>
                      </a:r>
                      <a:r>
                        <a:rPr sz="1800" dirty="0">
                          <a:solidFill>
                            <a:srgbClr val="3B892D"/>
                          </a:solidFill>
                          <a:latin typeface="Arial"/>
                          <a:cs typeface="Arial"/>
                        </a:rPr>
                        <a:t>(</a:t>
                      </a:r>
                      <a:r>
                        <a:rPr lang="en-HK" sz="1800" dirty="0">
                          <a:solidFill>
                            <a:srgbClr val="3B892D"/>
                          </a:solidFill>
                          <a:latin typeface="Arial"/>
                          <a:cs typeface="Arial"/>
                        </a:rPr>
                        <a:t>SHSE</a:t>
                      </a:r>
                      <a:r>
                        <a:rPr sz="1800" spc="-20" dirty="0">
                          <a:solidFill>
                            <a:srgbClr val="3B892D"/>
                          </a:solidFill>
                          <a:latin typeface="Arial"/>
                          <a:cs typeface="Arial"/>
                        </a:rPr>
                        <a:t> : </a:t>
                      </a:r>
                      <a:r>
                        <a:rPr lang="en-HK" sz="1800" spc="-10" dirty="0">
                          <a:solidFill>
                            <a:srgbClr val="3B892D"/>
                          </a:solidFill>
                          <a:latin typeface="Arial"/>
                          <a:cs typeface="Arial"/>
                        </a:rPr>
                        <a:t>600019</a:t>
                      </a:r>
                      <a:r>
                        <a:rPr sz="1800" spc="-10" dirty="0">
                          <a:solidFill>
                            <a:srgbClr val="3B892D"/>
                          </a:solidFill>
                          <a:latin typeface="Arial"/>
                          <a:cs typeface="Arial"/>
                        </a:rPr>
                        <a:t>)</a:t>
                      </a:r>
                      <a:endParaRPr sz="1800" dirty="0">
                        <a:latin typeface="Arial"/>
                        <a:cs typeface="Arial"/>
                      </a:endParaRPr>
                    </a:p>
                    <a:p>
                      <a:pPr marL="155575">
                        <a:lnSpc>
                          <a:spcPct val="100000"/>
                        </a:lnSpc>
                      </a:pPr>
                      <a:r>
                        <a:rPr lang="zh-TW" altLang="en-US" sz="1800" spc="-20" dirty="0">
                          <a:latin typeface="Microsoft JhengHei"/>
                          <a:cs typeface="Microsoft JhengHei"/>
                        </a:rPr>
                        <a:t>鋼鐵製造及金屬加工</a:t>
                      </a:r>
                      <a:endParaRPr sz="1800" dirty="0">
                        <a:latin typeface="Microsoft JhengHei"/>
                        <a:cs typeface="Microsoft JhengHei"/>
                      </a:endParaRPr>
                    </a:p>
                  </a:txBody>
                  <a:tcPr marL="0" marR="0" marT="2857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cap="flat" cmpd="sng" algn="ctr">
                      <a:solidFill>
                        <a:srgbClr val="40B9D2"/>
                      </a:solidFill>
                      <a:prstDash val="solid"/>
                      <a:round/>
                      <a:headEnd type="none" w="med" len="med"/>
                      <a:tailEnd type="none" w="med" len="me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extLst>
                  <a:ext uri="{0D108BD9-81ED-4DB2-BD59-A6C34878D82A}">
                    <a16:rowId xmlns:a16="http://schemas.microsoft.com/office/drawing/2014/main" val="10000"/>
                  </a:ext>
                </a:extLst>
              </a:tr>
              <a:tr h="639445">
                <a:tc>
                  <a:txBody>
                    <a:bodyPr/>
                    <a:lstStyle/>
                    <a:p>
                      <a:pPr marL="91440">
                        <a:lnSpc>
                          <a:spcPct val="100000"/>
                        </a:lnSpc>
                        <a:spcBef>
                          <a:spcPts val="229"/>
                        </a:spcBef>
                      </a:pPr>
                      <a:r>
                        <a:rPr lang="zh-TW" altLang="en-US" sz="1800" spc="-5" dirty="0">
                          <a:solidFill>
                            <a:srgbClr val="3B892D"/>
                          </a:solidFill>
                          <a:latin typeface="Microsoft JhengHei"/>
                          <a:cs typeface="Microsoft JhengHei"/>
                        </a:rPr>
                        <a:t>榮尊國際控股集團有限公司</a:t>
                      </a:r>
                      <a:r>
                        <a:rPr sz="1800" spc="-5" dirty="0">
                          <a:solidFill>
                            <a:srgbClr val="3B892D"/>
                          </a:solidFill>
                          <a:latin typeface="Microsoft JhengHei"/>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sz="1800" spc="-20" dirty="0">
                          <a:solidFill>
                            <a:srgbClr val="3B892D"/>
                          </a:solidFill>
                          <a:latin typeface="Arial"/>
                          <a:cs typeface="Arial"/>
                        </a:rPr>
                        <a:t>1</a:t>
                      </a:r>
                      <a:r>
                        <a:rPr lang="en-HK" sz="1800" spc="-20" dirty="0">
                          <a:solidFill>
                            <a:srgbClr val="3B892D"/>
                          </a:solidFill>
                          <a:latin typeface="Arial"/>
                          <a:cs typeface="Arial"/>
                        </a:rPr>
                        <a:t>780</a:t>
                      </a:r>
                      <a:r>
                        <a:rPr sz="1800" spc="-20" dirty="0">
                          <a:solidFill>
                            <a:srgbClr val="3B892D"/>
                          </a:solidFill>
                          <a:latin typeface="Arial"/>
                          <a:cs typeface="Arial"/>
                        </a:rPr>
                        <a:t>)</a:t>
                      </a:r>
                      <a:endParaRPr sz="1800" dirty="0">
                        <a:latin typeface="Arial"/>
                        <a:cs typeface="Arial"/>
                      </a:endParaRPr>
                    </a:p>
                    <a:p>
                      <a:pPr marL="155575">
                        <a:lnSpc>
                          <a:spcPct val="100000"/>
                        </a:lnSpc>
                      </a:pPr>
                      <a:r>
                        <a:rPr lang="ja-JP" altLang="en-US" sz="1800" spc="-20" dirty="0">
                          <a:latin typeface="微軟正黑體" panose="020B0604030504040204" pitchFamily="34" charset="-120"/>
                          <a:ea typeface="微軟正黑體" panose="020B0604030504040204" pitchFamily="34" charset="-120"/>
                          <a:cs typeface="Microsoft JhengHei"/>
                        </a:rPr>
                        <a:t>建築及工程</a:t>
                      </a:r>
                      <a:endParaRPr sz="1800" dirty="0">
                        <a:latin typeface="微軟正黑體" panose="020B0604030504040204" pitchFamily="34" charset="-120"/>
                        <a:ea typeface="微軟正黑體" panose="020B0604030504040204" pitchFamily="34" charset="-120"/>
                        <a:cs typeface="Microsoft JhengHei"/>
                      </a:endParaRPr>
                    </a:p>
                  </a:txBody>
                  <a:tcPr marL="0" marR="0" marT="29209"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a:txBody>
                    <a:bodyPr/>
                    <a:lstStyle/>
                    <a:p>
                      <a:pPr>
                        <a:lnSpc>
                          <a:spcPct val="100000"/>
                        </a:lnSpc>
                      </a:pPr>
                      <a:endParaRPr sz="1800" dirty="0">
                        <a:latin typeface="Times New Roman"/>
                        <a:cs typeface="Times New Roman"/>
                      </a:endParaRPr>
                    </a:p>
                  </a:txBody>
                  <a:tcPr marL="0" marR="0" marT="0" marB="0">
                    <a:lnL w="12700" cap="flat" cmpd="sng" algn="ctr">
                      <a:solidFill>
                        <a:srgbClr val="40B9D2"/>
                      </a:solidFill>
                      <a:prstDash val="solid"/>
                      <a:round/>
                      <a:headEnd type="none" w="med" len="med"/>
                      <a:tailEnd type="none" w="med" len="me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extLst>
                  <a:ext uri="{0D108BD9-81ED-4DB2-BD59-A6C34878D82A}">
                    <a16:rowId xmlns:a16="http://schemas.microsoft.com/office/drawing/2014/main" val="10001"/>
                  </a:ext>
                </a:extLst>
              </a:tr>
              <a:tr h="640080">
                <a:tc>
                  <a:txBody>
                    <a:bodyPr/>
                    <a:lstStyle/>
                    <a:p>
                      <a:pPr marL="91440">
                        <a:lnSpc>
                          <a:spcPct val="100000"/>
                        </a:lnSpc>
                        <a:spcBef>
                          <a:spcPts val="229"/>
                        </a:spcBef>
                      </a:pPr>
                      <a:r>
                        <a:rPr lang="zh-TW" altLang="en-US" sz="1800" spc="-5" dirty="0">
                          <a:solidFill>
                            <a:srgbClr val="3B892D"/>
                          </a:solidFill>
                          <a:latin typeface="Microsoft JhengHei"/>
                          <a:cs typeface="Microsoft JhengHei"/>
                        </a:rPr>
                        <a:t>高萌科技集團有限公司</a:t>
                      </a:r>
                      <a:r>
                        <a:rPr sz="1800" spc="-5" dirty="0">
                          <a:solidFill>
                            <a:srgbClr val="3B892D"/>
                          </a:solidFill>
                          <a:latin typeface="Microsoft JhengHei"/>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lang="en-HK" sz="1800" spc="-20" dirty="0">
                          <a:solidFill>
                            <a:srgbClr val="3B892D"/>
                          </a:solidFill>
                          <a:latin typeface="Arial"/>
                          <a:cs typeface="Arial"/>
                        </a:rPr>
                        <a:t>8065</a:t>
                      </a:r>
                      <a:r>
                        <a:rPr sz="1800" spc="-20" dirty="0">
                          <a:solidFill>
                            <a:srgbClr val="3B892D"/>
                          </a:solidFill>
                          <a:latin typeface="Arial"/>
                          <a:cs typeface="Arial"/>
                        </a:rPr>
                        <a:t>)</a:t>
                      </a:r>
                      <a:endParaRPr sz="1800" dirty="0">
                        <a:latin typeface="Arial"/>
                        <a:cs typeface="Arial"/>
                      </a:endParaRPr>
                    </a:p>
                    <a:p>
                      <a:pPr marL="155575">
                        <a:lnSpc>
                          <a:spcPct val="100000"/>
                        </a:lnSpc>
                      </a:pPr>
                      <a:r>
                        <a:rPr lang="ja-JP" altLang="en-US" sz="1800" spc="-25" dirty="0">
                          <a:latin typeface="微軟正黑體" panose="020B0604030504040204" pitchFamily="34" charset="-120"/>
                          <a:ea typeface="微軟正黑體" panose="020B0604030504040204" pitchFamily="34" charset="-120"/>
                          <a:cs typeface="Microsoft JhengHei"/>
                        </a:rPr>
                        <a:t>機電工程</a:t>
                      </a:r>
                      <a:endParaRPr sz="1800" dirty="0">
                        <a:latin typeface="微軟正黑體" panose="020B0604030504040204" pitchFamily="34" charset="-120"/>
                        <a:ea typeface="微軟正黑體" panose="020B0604030504040204" pitchFamily="34" charset="-120"/>
                        <a:cs typeface="Microsoft JhengHei"/>
                      </a:endParaRPr>
                    </a:p>
                  </a:txBody>
                  <a:tcPr marL="0" marR="0" marT="29209"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cap="flat" cmpd="sng" algn="ctr">
                      <a:solidFill>
                        <a:srgbClr val="40B9D2"/>
                      </a:solidFill>
                      <a:prstDash val="solid"/>
                      <a:round/>
                      <a:headEnd type="none" w="med" len="med"/>
                      <a:tailEnd type="none" w="med" len="me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extLst>
                  <a:ext uri="{0D108BD9-81ED-4DB2-BD59-A6C34878D82A}">
                    <a16:rowId xmlns:a16="http://schemas.microsoft.com/office/drawing/2014/main" val="10002"/>
                  </a:ext>
                </a:extLst>
              </a:tr>
              <a:tr h="640080">
                <a:tc>
                  <a:txBody>
                    <a:bodyPr/>
                    <a:lstStyle/>
                    <a:p>
                      <a:pPr marL="91440">
                        <a:lnSpc>
                          <a:spcPct val="100000"/>
                        </a:lnSpc>
                        <a:spcBef>
                          <a:spcPts val="225"/>
                        </a:spcBef>
                      </a:pPr>
                      <a:r>
                        <a:rPr lang="zh-TW" altLang="en-US" sz="1800" spc="-5" dirty="0">
                          <a:solidFill>
                            <a:srgbClr val="3B892D"/>
                          </a:solidFill>
                          <a:latin typeface="Microsoft JhengHei"/>
                          <a:cs typeface="Microsoft JhengHei"/>
                        </a:rPr>
                        <a:t>偉鴻集團控股有限公司</a:t>
                      </a:r>
                      <a:r>
                        <a:rPr sz="1800" spc="-5" dirty="0">
                          <a:solidFill>
                            <a:srgbClr val="3B892D"/>
                          </a:solidFill>
                          <a:latin typeface="Microsoft JhengHei"/>
                          <a:cs typeface="Microsoft JhengHei"/>
                        </a:rPr>
                        <a:t> </a:t>
                      </a:r>
                      <a:r>
                        <a:rPr sz="1800" dirty="0">
                          <a:solidFill>
                            <a:srgbClr val="3B892D"/>
                          </a:solidFill>
                          <a:latin typeface="Arial"/>
                          <a:cs typeface="Arial"/>
                        </a:rPr>
                        <a:t>(</a:t>
                      </a:r>
                      <a:r>
                        <a:rPr lang="en-HK" sz="1800" dirty="0" err="1">
                          <a:solidFill>
                            <a:srgbClr val="3B892D"/>
                          </a:solidFill>
                          <a:latin typeface="Arial"/>
                          <a:cs typeface="Arial"/>
                        </a:rPr>
                        <a:t>HKEx</a:t>
                      </a:r>
                      <a:r>
                        <a:rPr lang="en-HK" sz="1800" spc="-10" dirty="0">
                          <a:solidFill>
                            <a:srgbClr val="3B892D"/>
                          </a:solidFill>
                          <a:latin typeface="Arial"/>
                          <a:cs typeface="Arial"/>
                        </a:rPr>
                        <a:t>: </a:t>
                      </a:r>
                      <a:r>
                        <a:rPr lang="en-HK" sz="1800" spc="-20" dirty="0">
                          <a:solidFill>
                            <a:srgbClr val="3B892D"/>
                          </a:solidFill>
                          <a:latin typeface="Arial"/>
                          <a:cs typeface="Arial"/>
                        </a:rPr>
                        <a:t>3321</a:t>
                      </a:r>
                      <a:r>
                        <a:rPr sz="1800" spc="-10" dirty="0">
                          <a:solidFill>
                            <a:srgbClr val="3B892D"/>
                          </a:solidFill>
                          <a:latin typeface="Arial"/>
                          <a:cs typeface="Arial"/>
                        </a:rPr>
                        <a:t>)</a:t>
                      </a:r>
                      <a:endParaRPr sz="1800" dirty="0">
                        <a:latin typeface="Arial"/>
                        <a:cs typeface="Arial"/>
                      </a:endParaRPr>
                    </a:p>
                    <a:p>
                      <a:pPr marL="155575">
                        <a:lnSpc>
                          <a:spcPct val="100000"/>
                        </a:lnSpc>
                      </a:pPr>
                      <a:r>
                        <a:rPr lang="zh-TW" altLang="en-US" sz="1800" spc="-20" dirty="0">
                          <a:latin typeface="Microsoft JhengHei"/>
                          <a:cs typeface="Microsoft JhengHei"/>
                        </a:rPr>
                        <a:t>建築及裝修工程</a:t>
                      </a:r>
                      <a:endParaRPr sz="1800" dirty="0">
                        <a:latin typeface="Microsoft JhengHei"/>
                        <a:cs typeface="Microsoft JhengHei"/>
                      </a:endParaRPr>
                    </a:p>
                  </a:txBody>
                  <a:tcPr marL="0" marR="0" marT="2857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a:txBody>
                    <a:bodyPr/>
                    <a:lstStyle/>
                    <a:p>
                      <a:pPr>
                        <a:lnSpc>
                          <a:spcPct val="100000"/>
                        </a:lnSpc>
                      </a:pPr>
                      <a:endParaRPr sz="1800" dirty="0">
                        <a:latin typeface="Times New Roman"/>
                        <a:cs typeface="Times New Roman"/>
                      </a:endParaRPr>
                    </a:p>
                  </a:txBody>
                  <a:tcPr marL="0" marR="0" marT="0" marB="0">
                    <a:lnL w="12700" cap="flat" cmpd="sng" algn="ctr">
                      <a:solidFill>
                        <a:srgbClr val="40B9D2"/>
                      </a:solidFill>
                      <a:prstDash val="solid"/>
                      <a:round/>
                      <a:headEnd type="none" w="med" len="med"/>
                      <a:tailEnd type="none" w="med" len="me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extLst>
                  <a:ext uri="{0D108BD9-81ED-4DB2-BD59-A6C34878D82A}">
                    <a16:rowId xmlns:a16="http://schemas.microsoft.com/office/drawing/2014/main" val="10003"/>
                  </a:ext>
                </a:extLst>
              </a:tr>
              <a:tr h="640080">
                <a:tc>
                  <a:txBody>
                    <a:bodyPr/>
                    <a:lstStyle/>
                    <a:p>
                      <a:pPr marL="91440">
                        <a:lnSpc>
                          <a:spcPct val="100000"/>
                        </a:lnSpc>
                        <a:spcBef>
                          <a:spcPts val="225"/>
                        </a:spcBef>
                      </a:pPr>
                      <a:r>
                        <a:rPr lang="zh-TW" altLang="en-US" sz="1800" spc="-5" dirty="0">
                          <a:solidFill>
                            <a:srgbClr val="3B892D"/>
                          </a:solidFill>
                          <a:latin typeface="Microsoft JhengHei"/>
                          <a:cs typeface="Microsoft JhengHei"/>
                        </a:rPr>
                        <a:t>譽燊豐控股有限公司</a:t>
                      </a:r>
                      <a:r>
                        <a:rPr sz="1800" spc="-5" dirty="0">
                          <a:solidFill>
                            <a:srgbClr val="3B892D"/>
                          </a:solidFill>
                          <a:latin typeface="Microsoft JhengHei"/>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lang="en-HK" sz="1800" spc="-20" dirty="0">
                          <a:solidFill>
                            <a:srgbClr val="3B892D"/>
                          </a:solidFill>
                          <a:latin typeface="Arial"/>
                          <a:cs typeface="Arial"/>
                        </a:rPr>
                        <a:t>2132</a:t>
                      </a:r>
                      <a:r>
                        <a:rPr sz="1800" spc="-20" dirty="0">
                          <a:solidFill>
                            <a:srgbClr val="3B892D"/>
                          </a:solidFill>
                          <a:latin typeface="Arial"/>
                          <a:cs typeface="Arial"/>
                        </a:rPr>
                        <a:t>)</a:t>
                      </a:r>
                      <a:endParaRPr sz="1800" dirty="0">
                        <a:latin typeface="Arial"/>
                        <a:cs typeface="Arial"/>
                      </a:endParaRPr>
                    </a:p>
                    <a:p>
                      <a:pPr marL="155575">
                        <a:lnSpc>
                          <a:spcPct val="100000"/>
                        </a:lnSpc>
                      </a:pPr>
                      <a:r>
                        <a:rPr lang="ja-JP" altLang="en-US" sz="1800" spc="-25" dirty="0">
                          <a:latin typeface="微軟正黑體" panose="020B0604030504040204" pitchFamily="34" charset="-120"/>
                          <a:ea typeface="微軟正黑體" panose="020B0604030504040204" pitchFamily="34" charset="-120"/>
                          <a:cs typeface="Microsoft JhengHei"/>
                        </a:rPr>
                        <a:t>建築工程</a:t>
                      </a:r>
                      <a:endParaRPr sz="1800" dirty="0">
                        <a:latin typeface="微軟正黑體" panose="020B0604030504040204" pitchFamily="34" charset="-120"/>
                        <a:ea typeface="微軟正黑體" panose="020B0604030504040204" pitchFamily="34" charset="-120"/>
                        <a:cs typeface="Microsoft JhengHei"/>
                      </a:endParaRPr>
                    </a:p>
                  </a:txBody>
                  <a:tcPr marL="0" marR="0" marT="28575" marB="0">
                    <a:lnL w="12700">
                      <a:solidFill>
                        <a:srgbClr val="40B9D2"/>
                      </a:solidFill>
                      <a:prstDash val="solid"/>
                    </a:lnL>
                    <a:lnR w="12700">
                      <a:solidFill>
                        <a:srgbClr val="40B9D2"/>
                      </a:solidFill>
                      <a:prstDash val="solid"/>
                    </a:lnR>
                    <a:lnT w="12700" cap="flat" cmpd="sng" algn="ctr">
                      <a:solidFill>
                        <a:srgbClr val="40B9D2"/>
                      </a:solidFill>
                      <a:prstDash val="solid"/>
                      <a:round/>
                      <a:headEnd type="none" w="med" len="med"/>
                      <a:tailEnd type="none" w="med" len="me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extLst>
                  <a:ext uri="{0D108BD9-81ED-4DB2-BD59-A6C34878D82A}">
                    <a16:rowId xmlns:a16="http://schemas.microsoft.com/office/drawing/2014/main" val="10004"/>
                  </a:ext>
                </a:extLst>
              </a:tr>
            </a:tbl>
          </a:graphicData>
        </a:graphic>
      </p:graphicFrame>
      <p:sp>
        <p:nvSpPr>
          <p:cNvPr id="13" name="object 13"/>
          <p:cNvSpPr txBox="1">
            <a:spLocks noGrp="1"/>
          </p:cNvSpPr>
          <p:nvPr>
            <p:ph type="ftr" sz="quarter" idx="5"/>
          </p:nvPr>
        </p:nvSpPr>
        <p:spPr>
          <a:xfrm>
            <a:off x="1357375" y="6363962"/>
            <a:ext cx="3401060" cy="205184"/>
          </a:xfrm>
          <a:prstGeom prst="rect">
            <a:avLst/>
          </a:prstGeom>
        </p:spPr>
        <p:txBody>
          <a:bodyPr vert="horz" wrap="square" lIns="0" tIns="0" rIns="0" bIns="0" rtlCol="0">
            <a:spAutoFit/>
          </a:bodyPr>
          <a:lstStyle/>
          <a:p>
            <a:pPr marL="12700">
              <a:lnSpc>
                <a:spcPts val="1635"/>
              </a:lnSpc>
            </a:pPr>
            <a:r>
              <a:rPr dirty="0"/>
              <a:t>@202</a:t>
            </a:r>
            <a:r>
              <a:rPr lang="en-HK" dirty="0"/>
              <a:t>6</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pic>
        <p:nvPicPr>
          <p:cNvPr id="7" name="Picture 6">
            <a:extLst>
              <a:ext uri="{FF2B5EF4-FFF2-40B4-BE49-F238E27FC236}">
                <a16:creationId xmlns:a16="http://schemas.microsoft.com/office/drawing/2014/main" id="{9B3680FB-9FFE-6845-402D-6C588FCFE722}"/>
              </a:ext>
            </a:extLst>
          </p:cNvPr>
          <p:cNvPicPr>
            <a:picLocks noChangeAspect="1"/>
          </p:cNvPicPr>
          <p:nvPr/>
        </p:nvPicPr>
        <p:blipFill>
          <a:blip r:embed="rId2"/>
          <a:stretch>
            <a:fillRect/>
          </a:stretch>
        </p:blipFill>
        <p:spPr>
          <a:xfrm>
            <a:off x="8243182" y="2708528"/>
            <a:ext cx="2442219" cy="549027"/>
          </a:xfrm>
          <a:prstGeom prst="rect">
            <a:avLst/>
          </a:prstGeom>
        </p:spPr>
      </p:pic>
      <p:pic>
        <p:nvPicPr>
          <p:cNvPr id="8" name="Picture 7">
            <a:extLst>
              <a:ext uri="{FF2B5EF4-FFF2-40B4-BE49-F238E27FC236}">
                <a16:creationId xmlns:a16="http://schemas.microsoft.com/office/drawing/2014/main" id="{F98CD9F6-02D0-39E0-29BF-82C318C99978}"/>
              </a:ext>
            </a:extLst>
          </p:cNvPr>
          <p:cNvPicPr>
            <a:picLocks noChangeAspect="1"/>
          </p:cNvPicPr>
          <p:nvPr/>
        </p:nvPicPr>
        <p:blipFill>
          <a:blip r:embed="rId3"/>
          <a:stretch>
            <a:fillRect/>
          </a:stretch>
        </p:blipFill>
        <p:spPr>
          <a:xfrm>
            <a:off x="8101089" y="3459345"/>
            <a:ext cx="2726404" cy="359144"/>
          </a:xfrm>
          <a:prstGeom prst="rect">
            <a:avLst/>
          </a:prstGeom>
        </p:spPr>
      </p:pic>
      <p:pic>
        <p:nvPicPr>
          <p:cNvPr id="9" name="Picture 8">
            <a:extLst>
              <a:ext uri="{FF2B5EF4-FFF2-40B4-BE49-F238E27FC236}">
                <a16:creationId xmlns:a16="http://schemas.microsoft.com/office/drawing/2014/main" id="{A832F81D-4C8F-DC1D-59B5-5915F6DB03A5}"/>
              </a:ext>
            </a:extLst>
          </p:cNvPr>
          <p:cNvPicPr>
            <a:picLocks noChangeAspect="1"/>
          </p:cNvPicPr>
          <p:nvPr/>
        </p:nvPicPr>
        <p:blipFill>
          <a:blip r:embed="rId4"/>
          <a:stretch>
            <a:fillRect/>
          </a:stretch>
        </p:blipFill>
        <p:spPr>
          <a:xfrm>
            <a:off x="8458200" y="4004010"/>
            <a:ext cx="1799286" cy="533400"/>
          </a:xfrm>
          <a:prstGeom prst="rect">
            <a:avLst/>
          </a:prstGeom>
        </p:spPr>
      </p:pic>
      <p:pic>
        <p:nvPicPr>
          <p:cNvPr id="11" name="Picture 10">
            <a:extLst>
              <a:ext uri="{FF2B5EF4-FFF2-40B4-BE49-F238E27FC236}">
                <a16:creationId xmlns:a16="http://schemas.microsoft.com/office/drawing/2014/main" id="{3BB93BD1-CC02-465B-8C74-44BB2A5FF109}"/>
              </a:ext>
            </a:extLst>
          </p:cNvPr>
          <p:cNvPicPr>
            <a:picLocks noChangeAspect="1"/>
          </p:cNvPicPr>
          <p:nvPr/>
        </p:nvPicPr>
        <p:blipFill>
          <a:blip r:embed="rId5"/>
          <a:stretch>
            <a:fillRect/>
          </a:stretch>
        </p:blipFill>
        <p:spPr>
          <a:xfrm>
            <a:off x="8610600" y="4623587"/>
            <a:ext cx="1539406" cy="598862"/>
          </a:xfrm>
          <a:prstGeom prst="rect">
            <a:avLst/>
          </a:prstGeom>
        </p:spPr>
      </p:pic>
      <p:pic>
        <p:nvPicPr>
          <p:cNvPr id="16" name="Picture 15">
            <a:extLst>
              <a:ext uri="{FF2B5EF4-FFF2-40B4-BE49-F238E27FC236}">
                <a16:creationId xmlns:a16="http://schemas.microsoft.com/office/drawing/2014/main" id="{DF76DBC8-3599-2BD4-6996-FDEC12D18730}"/>
              </a:ext>
            </a:extLst>
          </p:cNvPr>
          <p:cNvPicPr>
            <a:picLocks noChangeAspect="1"/>
          </p:cNvPicPr>
          <p:nvPr/>
        </p:nvPicPr>
        <p:blipFill>
          <a:blip r:embed="rId6"/>
          <a:stretch>
            <a:fillRect/>
          </a:stretch>
        </p:blipFill>
        <p:spPr>
          <a:xfrm>
            <a:off x="8226390" y="5272569"/>
            <a:ext cx="2475802" cy="549027"/>
          </a:xfrm>
          <a:prstGeom prst="rect">
            <a:avLst/>
          </a:prstGeom>
        </p:spPr>
      </p:pic>
    </p:spTree>
    <p:extLst>
      <p:ext uri="{BB962C8B-B14F-4D97-AF65-F5344CB8AC3E}">
        <p14:creationId xmlns:p14="http://schemas.microsoft.com/office/powerpoint/2010/main" val="378190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0" dirty="0"/>
              <a:t>團隊規模及實力 </a:t>
            </a:r>
            <a:r>
              <a:rPr b="0" spc="-75" dirty="0">
                <a:latin typeface="Franklin Gothic Demi"/>
                <a:cs typeface="Franklin Gothic Demi"/>
              </a:rPr>
              <a:t>– </a:t>
            </a:r>
            <a:r>
              <a:rPr spc="-90" dirty="0"/>
              <a:t>上市公司</a:t>
            </a:r>
          </a:p>
        </p:txBody>
      </p:sp>
      <p:sp>
        <p:nvSpPr>
          <p:cNvPr id="3" name="object 3"/>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p>
        </p:txBody>
      </p:sp>
      <p:sp>
        <p:nvSpPr>
          <p:cNvPr id="4" name="object 4"/>
          <p:cNvSpPr/>
          <p:nvPr/>
        </p:nvSpPr>
        <p:spPr>
          <a:xfrm>
            <a:off x="761" y="2526538"/>
            <a:ext cx="1170305" cy="3563620"/>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1293050380"/>
              </p:ext>
            </p:extLst>
          </p:nvPr>
        </p:nvGraphicFramePr>
        <p:xfrm>
          <a:off x="1279016" y="2552826"/>
          <a:ext cx="10913109" cy="3529329"/>
        </p:xfrm>
        <a:graphic>
          <a:graphicData uri="http://schemas.openxmlformats.org/drawingml/2006/table">
            <a:tbl>
              <a:tblPr firstRow="1" bandRow="1">
                <a:tableStyleId>{2D5ABB26-0587-4C30-8999-92F81FD0307C}</a:tableStyleId>
              </a:tblPr>
              <a:tblGrid>
                <a:gridCol w="143510">
                  <a:extLst>
                    <a:ext uri="{9D8B030D-6E8A-4147-A177-3AD203B41FA5}">
                      <a16:colId xmlns:a16="http://schemas.microsoft.com/office/drawing/2014/main" val="20000"/>
                    </a:ext>
                  </a:extLst>
                </a:gridCol>
                <a:gridCol w="6389370">
                  <a:extLst>
                    <a:ext uri="{9D8B030D-6E8A-4147-A177-3AD203B41FA5}">
                      <a16:colId xmlns:a16="http://schemas.microsoft.com/office/drawing/2014/main" val="20001"/>
                    </a:ext>
                  </a:extLst>
                </a:gridCol>
                <a:gridCol w="3088004">
                  <a:extLst>
                    <a:ext uri="{9D8B030D-6E8A-4147-A177-3AD203B41FA5}">
                      <a16:colId xmlns:a16="http://schemas.microsoft.com/office/drawing/2014/main" val="20002"/>
                    </a:ext>
                  </a:extLst>
                </a:gridCol>
                <a:gridCol w="1292225">
                  <a:extLst>
                    <a:ext uri="{9D8B030D-6E8A-4147-A177-3AD203B41FA5}">
                      <a16:colId xmlns:a16="http://schemas.microsoft.com/office/drawing/2014/main" val="20003"/>
                    </a:ext>
                  </a:extLst>
                </a:gridCol>
              </a:tblGrid>
              <a:tr h="852805">
                <a:tc rowSpan="4">
                  <a:txBody>
                    <a:bodyPr/>
                    <a:lstStyle/>
                    <a:p>
                      <a:pPr>
                        <a:lnSpc>
                          <a:spcPct val="100000"/>
                        </a:lnSpc>
                      </a:pPr>
                      <a:endParaRPr sz="1800">
                        <a:latin typeface="Times New Roman"/>
                        <a:cs typeface="Times New Roman"/>
                      </a:endParaRPr>
                    </a:p>
                  </a:txBody>
                  <a:tcPr marL="0" marR="0" marT="0" marB="0">
                    <a:lnR w="12700">
                      <a:solidFill>
                        <a:srgbClr val="40B9D2"/>
                      </a:solidFill>
                      <a:prstDash val="solid"/>
                    </a:lnR>
                    <a:solidFill>
                      <a:srgbClr val="D9D9D9">
                        <a:alpha val="59999"/>
                      </a:srgbClr>
                    </a:solidFill>
                  </a:tcPr>
                </a:tc>
                <a:tc>
                  <a:txBody>
                    <a:bodyPr/>
                    <a:lstStyle/>
                    <a:p>
                      <a:pPr marL="91440">
                        <a:lnSpc>
                          <a:spcPct val="100000"/>
                        </a:lnSpc>
                        <a:spcBef>
                          <a:spcPts val="225"/>
                        </a:spcBef>
                      </a:pPr>
                      <a:r>
                        <a:rPr lang="zh-TW" altLang="en-US" sz="1800" spc="-5" dirty="0">
                          <a:solidFill>
                            <a:srgbClr val="3B892D"/>
                          </a:solidFill>
                          <a:latin typeface="Microsoft JhengHei"/>
                          <a:cs typeface="Microsoft JhengHei"/>
                        </a:rPr>
                        <a:t>雙樺控股有限公司</a:t>
                      </a:r>
                      <a:r>
                        <a:rPr sz="1800" spc="-5" dirty="0">
                          <a:solidFill>
                            <a:srgbClr val="3B892D"/>
                          </a:solidFill>
                          <a:latin typeface="Microsoft JhengHei"/>
                          <a:cs typeface="Microsoft JhengHei"/>
                        </a:rPr>
                        <a:t> </a:t>
                      </a:r>
                      <a:r>
                        <a:rPr sz="1800" dirty="0">
                          <a:solidFill>
                            <a:srgbClr val="3B892D"/>
                          </a:solidFill>
                          <a:latin typeface="Arial"/>
                          <a:cs typeface="Arial"/>
                        </a:rPr>
                        <a:t>(</a:t>
                      </a:r>
                      <a:r>
                        <a:rPr lang="en-HK" sz="1800" dirty="0" err="1">
                          <a:solidFill>
                            <a:srgbClr val="3B892D"/>
                          </a:solidFill>
                          <a:latin typeface="Arial"/>
                          <a:cs typeface="Arial"/>
                        </a:rPr>
                        <a:t>HKEx</a:t>
                      </a:r>
                      <a:r>
                        <a:rPr lang="en-HK" sz="1800" spc="-10" dirty="0">
                          <a:solidFill>
                            <a:srgbClr val="3B892D"/>
                          </a:solidFill>
                          <a:latin typeface="Arial"/>
                          <a:cs typeface="Arial"/>
                        </a:rPr>
                        <a:t>: </a:t>
                      </a:r>
                      <a:r>
                        <a:rPr lang="en-HK" sz="1800" spc="-20" dirty="0">
                          <a:solidFill>
                            <a:srgbClr val="3B892D"/>
                          </a:solidFill>
                          <a:latin typeface="Arial"/>
                          <a:cs typeface="Arial"/>
                        </a:rPr>
                        <a:t>1241</a:t>
                      </a:r>
                      <a:r>
                        <a:rPr sz="1800" spc="-10" dirty="0">
                          <a:solidFill>
                            <a:srgbClr val="3B892D"/>
                          </a:solidFill>
                          <a:latin typeface="Arial"/>
                          <a:cs typeface="Arial"/>
                        </a:rPr>
                        <a:t>)</a:t>
                      </a:r>
                      <a:endParaRPr sz="1800" dirty="0">
                        <a:latin typeface="Arial"/>
                        <a:cs typeface="Arial"/>
                      </a:endParaRPr>
                    </a:p>
                    <a:p>
                      <a:pPr marL="155575">
                        <a:lnSpc>
                          <a:spcPct val="100000"/>
                        </a:lnSpc>
                      </a:pPr>
                      <a:r>
                        <a:rPr lang="zh-TW" altLang="en-US" sz="1800" spc="-20" dirty="0">
                          <a:latin typeface="Microsoft JhengHei"/>
                          <a:cs typeface="Microsoft JhengHei"/>
                        </a:rPr>
                        <a:t>供應鏈管理</a:t>
                      </a:r>
                      <a:endParaRPr sz="1800" dirty="0">
                        <a:latin typeface="Microsoft JhengHei"/>
                        <a:cs typeface="Microsoft JhengHei"/>
                      </a:endParaRPr>
                    </a:p>
                  </a:txBody>
                  <a:tcPr marL="0" marR="0" marT="2857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rowSpan="4">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solidFill>
                      <a:srgbClr val="D9D9D9">
                        <a:alpha val="59999"/>
                      </a:srgbClr>
                    </a:solidFill>
                  </a:tcPr>
                </a:tc>
                <a:extLst>
                  <a:ext uri="{0D108BD9-81ED-4DB2-BD59-A6C34878D82A}">
                    <a16:rowId xmlns:a16="http://schemas.microsoft.com/office/drawing/2014/main" val="10000"/>
                  </a:ext>
                </a:extLst>
              </a:tr>
              <a:tr h="853440">
                <a:tc vMerge="1">
                  <a:txBody>
                    <a:bodyPr/>
                    <a:lstStyle/>
                    <a:p>
                      <a:endParaRPr/>
                    </a:p>
                  </a:txBody>
                  <a:tcPr marL="0" marR="0" marT="0" marB="0">
                    <a:lnR w="12700">
                      <a:solidFill>
                        <a:srgbClr val="40B9D2"/>
                      </a:solidFill>
                      <a:prstDash val="solid"/>
                    </a:lnR>
                    <a:solidFill>
                      <a:srgbClr val="D9D9D9">
                        <a:alpha val="59999"/>
                      </a:srgbClr>
                    </a:solidFill>
                  </a:tcPr>
                </a:tc>
                <a:tc>
                  <a:txBody>
                    <a:bodyPr/>
                    <a:lstStyle/>
                    <a:p>
                      <a:pPr marL="91440">
                        <a:lnSpc>
                          <a:spcPct val="100000"/>
                        </a:lnSpc>
                        <a:spcBef>
                          <a:spcPts val="229"/>
                        </a:spcBef>
                      </a:pPr>
                      <a:r>
                        <a:rPr lang="zh-TW" altLang="en-US" sz="1800" spc="-5" dirty="0">
                          <a:solidFill>
                            <a:srgbClr val="3B892D"/>
                          </a:solidFill>
                          <a:latin typeface="Microsoft JhengHei"/>
                          <a:cs typeface="Microsoft JhengHei"/>
                        </a:rPr>
                        <a:t>萬保剛集團有限公司</a:t>
                      </a:r>
                      <a:r>
                        <a:rPr sz="1800" spc="-5" dirty="0">
                          <a:solidFill>
                            <a:srgbClr val="3B892D"/>
                          </a:solidFill>
                          <a:latin typeface="Microsoft JhengHei"/>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lang="en-HK" sz="1800" spc="-20" dirty="0">
                          <a:solidFill>
                            <a:srgbClr val="3B892D"/>
                          </a:solidFill>
                          <a:latin typeface="Arial"/>
                          <a:cs typeface="Arial"/>
                        </a:rPr>
                        <a:t>1213</a:t>
                      </a:r>
                      <a:r>
                        <a:rPr sz="1800" spc="-20" dirty="0">
                          <a:solidFill>
                            <a:srgbClr val="3B892D"/>
                          </a:solidFill>
                          <a:latin typeface="Arial"/>
                          <a:cs typeface="Arial"/>
                        </a:rPr>
                        <a:t>)</a:t>
                      </a:r>
                      <a:endParaRPr sz="1800" dirty="0">
                        <a:latin typeface="Arial"/>
                        <a:cs typeface="Arial"/>
                      </a:endParaRPr>
                    </a:p>
                    <a:p>
                      <a:pPr marL="155575">
                        <a:lnSpc>
                          <a:spcPct val="100000"/>
                        </a:lnSpc>
                      </a:pPr>
                      <a:r>
                        <a:rPr lang="zh-TW" altLang="en-US" sz="1800" spc="-20" dirty="0">
                          <a:latin typeface="微軟正黑體" panose="020B0604030504040204" pitchFamily="34" charset="-120"/>
                          <a:ea typeface="微軟正黑體" panose="020B0604030504040204" pitchFamily="34" charset="-120"/>
                          <a:cs typeface="Microsoft JhengHei"/>
                        </a:rPr>
                        <a:t>電子元件分銷</a:t>
                      </a:r>
                      <a:endParaRPr sz="1800" dirty="0">
                        <a:latin typeface="微軟正黑體" panose="020B0604030504040204" pitchFamily="34" charset="-120"/>
                        <a:ea typeface="微軟正黑體" panose="020B0604030504040204" pitchFamily="34" charset="-120"/>
                        <a:cs typeface="Microsoft JhengHei"/>
                      </a:endParaRPr>
                    </a:p>
                  </a:txBody>
                  <a:tcPr marL="0" marR="0" marT="29209"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vMerge="1">
                  <a:txBody>
                    <a:bodyPr/>
                    <a:lstStyle/>
                    <a:p>
                      <a:endParaRPr/>
                    </a:p>
                  </a:txBody>
                  <a:tcPr marL="0" marR="0" marT="0" marB="0">
                    <a:lnL w="12700">
                      <a:solidFill>
                        <a:srgbClr val="40B9D2"/>
                      </a:solidFill>
                      <a:prstDash val="solid"/>
                    </a:lnL>
                    <a:solidFill>
                      <a:srgbClr val="D9D9D9">
                        <a:alpha val="59999"/>
                      </a:srgbClr>
                    </a:solidFill>
                  </a:tcPr>
                </a:tc>
                <a:extLst>
                  <a:ext uri="{0D108BD9-81ED-4DB2-BD59-A6C34878D82A}">
                    <a16:rowId xmlns:a16="http://schemas.microsoft.com/office/drawing/2014/main" val="10001"/>
                  </a:ext>
                </a:extLst>
              </a:tr>
              <a:tr h="853440">
                <a:tc vMerge="1">
                  <a:txBody>
                    <a:bodyPr/>
                    <a:lstStyle/>
                    <a:p>
                      <a:endParaRPr/>
                    </a:p>
                  </a:txBody>
                  <a:tcPr marL="0" marR="0" marT="0" marB="0">
                    <a:lnR w="12700">
                      <a:solidFill>
                        <a:srgbClr val="40B9D2"/>
                      </a:solidFill>
                      <a:prstDash val="solid"/>
                    </a:lnR>
                    <a:solidFill>
                      <a:srgbClr val="D9D9D9">
                        <a:alpha val="59999"/>
                      </a:srgbClr>
                    </a:solidFill>
                  </a:tcPr>
                </a:tc>
                <a:tc>
                  <a:txBody>
                    <a:bodyPr/>
                    <a:lstStyle/>
                    <a:p>
                      <a:pPr marL="91440">
                        <a:lnSpc>
                          <a:spcPct val="100000"/>
                        </a:lnSpc>
                        <a:spcBef>
                          <a:spcPts val="229"/>
                        </a:spcBef>
                      </a:pPr>
                      <a:r>
                        <a:rPr lang="zh-TW" altLang="en-US" sz="1800" spc="-5" dirty="0">
                          <a:solidFill>
                            <a:srgbClr val="3B892D"/>
                          </a:solidFill>
                          <a:latin typeface="Microsoft JhengHei"/>
                          <a:cs typeface="Microsoft JhengHei"/>
                        </a:rPr>
                        <a:t>駿碼半導體材料有限公司</a:t>
                      </a:r>
                      <a:r>
                        <a:rPr sz="1800" spc="-5" dirty="0">
                          <a:solidFill>
                            <a:srgbClr val="3B892D"/>
                          </a:solidFill>
                          <a:latin typeface="Microsoft JhengHei"/>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lang="en-HK" sz="1800" spc="-20" dirty="0">
                          <a:solidFill>
                            <a:srgbClr val="3B892D"/>
                          </a:solidFill>
                          <a:latin typeface="Arial"/>
                          <a:cs typeface="Arial"/>
                        </a:rPr>
                        <a:t>8490</a:t>
                      </a:r>
                      <a:r>
                        <a:rPr sz="1800" spc="-20" dirty="0">
                          <a:solidFill>
                            <a:srgbClr val="3B892D"/>
                          </a:solidFill>
                          <a:latin typeface="Arial"/>
                          <a:cs typeface="Arial"/>
                        </a:rPr>
                        <a:t>)</a:t>
                      </a:r>
                      <a:endParaRPr sz="1800" dirty="0">
                        <a:latin typeface="Arial"/>
                        <a:cs typeface="Arial"/>
                      </a:endParaRPr>
                    </a:p>
                    <a:p>
                      <a:pPr marL="155575">
                        <a:lnSpc>
                          <a:spcPct val="100000"/>
                        </a:lnSpc>
                      </a:pPr>
                      <a:r>
                        <a:rPr lang="ja-JP" altLang="en-US" sz="1800" spc="-25" dirty="0">
                          <a:latin typeface="微軟正黑體" panose="020B0604030504040204" pitchFamily="34" charset="-120"/>
                          <a:ea typeface="微軟正黑體" panose="020B0604030504040204" pitchFamily="34" charset="-120"/>
                          <a:cs typeface="Microsoft JhengHei"/>
                        </a:rPr>
                        <a:t>半導體材料</a:t>
                      </a:r>
                      <a:endParaRPr sz="1800" dirty="0">
                        <a:latin typeface="微軟正黑體" panose="020B0604030504040204" pitchFamily="34" charset="-120"/>
                        <a:ea typeface="微軟正黑體" panose="020B0604030504040204" pitchFamily="34" charset="-120"/>
                        <a:cs typeface="Microsoft JhengHei"/>
                      </a:endParaRPr>
                    </a:p>
                  </a:txBody>
                  <a:tcPr marL="0" marR="0" marT="29209"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vMerge="1">
                  <a:txBody>
                    <a:bodyPr/>
                    <a:lstStyle/>
                    <a:p>
                      <a:endParaRPr/>
                    </a:p>
                  </a:txBody>
                  <a:tcPr marL="0" marR="0" marT="0" marB="0">
                    <a:lnL w="12700">
                      <a:solidFill>
                        <a:srgbClr val="40B9D2"/>
                      </a:solidFill>
                      <a:prstDash val="solid"/>
                    </a:lnL>
                    <a:solidFill>
                      <a:srgbClr val="D9D9D9">
                        <a:alpha val="59999"/>
                      </a:srgbClr>
                    </a:solidFill>
                  </a:tcPr>
                </a:tc>
                <a:extLst>
                  <a:ext uri="{0D108BD9-81ED-4DB2-BD59-A6C34878D82A}">
                    <a16:rowId xmlns:a16="http://schemas.microsoft.com/office/drawing/2014/main" val="10002"/>
                  </a:ext>
                </a:extLst>
              </a:tr>
              <a:tr h="852805">
                <a:tc vMerge="1">
                  <a:txBody>
                    <a:bodyPr/>
                    <a:lstStyle/>
                    <a:p>
                      <a:endParaRPr/>
                    </a:p>
                  </a:txBody>
                  <a:tcPr marL="0" marR="0" marT="0" marB="0">
                    <a:lnR w="12700">
                      <a:solidFill>
                        <a:srgbClr val="40B9D2"/>
                      </a:solidFill>
                      <a:prstDash val="solid"/>
                    </a:lnR>
                    <a:solidFill>
                      <a:srgbClr val="D9D9D9">
                        <a:alpha val="59999"/>
                      </a:srgbClr>
                    </a:solidFill>
                  </a:tcPr>
                </a:tc>
                <a:tc>
                  <a:txBody>
                    <a:bodyPr/>
                    <a:lstStyle/>
                    <a:p>
                      <a:pPr marL="91440">
                        <a:lnSpc>
                          <a:spcPct val="100000"/>
                        </a:lnSpc>
                        <a:spcBef>
                          <a:spcPts val="229"/>
                        </a:spcBef>
                      </a:pPr>
                      <a:r>
                        <a:rPr lang="zh-TW" altLang="en-US" sz="1800" spc="-5" dirty="0">
                          <a:solidFill>
                            <a:srgbClr val="3B892D"/>
                          </a:solidFill>
                          <a:latin typeface="Microsoft JhengHei"/>
                          <a:cs typeface="Microsoft JhengHei"/>
                        </a:rPr>
                        <a:t>朗華國際集團有限公司</a:t>
                      </a:r>
                      <a:r>
                        <a:rPr sz="1800" spc="-5" dirty="0">
                          <a:solidFill>
                            <a:srgbClr val="3B892D"/>
                          </a:solidFill>
                          <a:latin typeface="Microsoft JhengHei"/>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lang="en-HK" sz="1800" spc="-10" dirty="0">
                          <a:solidFill>
                            <a:srgbClr val="3B892D"/>
                          </a:solidFill>
                          <a:latin typeface="Arial"/>
                          <a:cs typeface="Arial"/>
                        </a:rPr>
                        <a:t>8026</a:t>
                      </a:r>
                      <a:r>
                        <a:rPr sz="1800" spc="-10" dirty="0">
                          <a:solidFill>
                            <a:srgbClr val="3B892D"/>
                          </a:solidFill>
                          <a:latin typeface="Arial"/>
                          <a:cs typeface="Arial"/>
                        </a:rPr>
                        <a:t>)</a:t>
                      </a:r>
                      <a:endParaRPr sz="1800" dirty="0">
                        <a:latin typeface="Arial"/>
                        <a:cs typeface="Arial"/>
                      </a:endParaRPr>
                    </a:p>
                    <a:p>
                      <a:pPr marL="155575">
                        <a:lnSpc>
                          <a:spcPct val="100000"/>
                        </a:lnSpc>
                      </a:pPr>
                      <a:r>
                        <a:rPr lang="ja-JP" altLang="en-US" sz="1800" spc="-20" dirty="0">
                          <a:latin typeface="微軟正黑體" panose="020B0604030504040204" pitchFamily="34" charset="-120"/>
                          <a:ea typeface="微軟正黑體" panose="020B0604030504040204" pitchFamily="34" charset="-120"/>
                          <a:cs typeface="Microsoft JhengHei"/>
                        </a:rPr>
                        <a:t>貿易及商業</a:t>
                      </a:r>
                      <a:endParaRPr sz="1800" dirty="0">
                        <a:latin typeface="微軟正黑體" panose="020B0604030504040204" pitchFamily="34" charset="-120"/>
                        <a:ea typeface="微軟正黑體" panose="020B0604030504040204" pitchFamily="34" charset="-120"/>
                        <a:cs typeface="Microsoft JhengHei"/>
                      </a:endParaRPr>
                    </a:p>
                  </a:txBody>
                  <a:tcPr marL="0" marR="0" marT="29209"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vMerge="1">
                  <a:txBody>
                    <a:bodyPr/>
                    <a:lstStyle/>
                    <a:p>
                      <a:endParaRPr/>
                    </a:p>
                  </a:txBody>
                  <a:tcPr marL="0" marR="0" marT="0" marB="0">
                    <a:lnL w="12700">
                      <a:solidFill>
                        <a:srgbClr val="40B9D2"/>
                      </a:solidFill>
                      <a:prstDash val="solid"/>
                    </a:lnL>
                    <a:solidFill>
                      <a:srgbClr val="D9D9D9">
                        <a:alpha val="59999"/>
                      </a:srgbClr>
                    </a:solidFill>
                  </a:tcPr>
                </a:tc>
                <a:extLst>
                  <a:ext uri="{0D108BD9-81ED-4DB2-BD59-A6C34878D82A}">
                    <a16:rowId xmlns:a16="http://schemas.microsoft.com/office/drawing/2014/main" val="10003"/>
                  </a:ext>
                </a:extLst>
              </a:tr>
              <a:tr h="116839">
                <a:tc gridSpan="4">
                  <a:txBody>
                    <a:bodyPr/>
                    <a:lstStyle/>
                    <a:p>
                      <a:pPr>
                        <a:lnSpc>
                          <a:spcPct val="100000"/>
                        </a:lnSpc>
                      </a:pPr>
                      <a:endParaRPr sz="600" dirty="0">
                        <a:latin typeface="Times New Roman"/>
                        <a:cs typeface="Times New Roman"/>
                      </a:endParaRPr>
                    </a:p>
                  </a:txBody>
                  <a:tcPr marL="0" marR="0" marT="0" marB="0">
                    <a:solidFill>
                      <a:srgbClr val="D9D9D9">
                        <a:alpha val="59999"/>
                      </a:srgb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10" name="object 10"/>
          <p:cNvSpPr txBox="1">
            <a:spLocks noGrp="1"/>
          </p:cNvSpPr>
          <p:nvPr>
            <p:ph type="ftr" sz="quarter" idx="5"/>
          </p:nvPr>
        </p:nvSpPr>
        <p:spPr>
          <a:xfrm>
            <a:off x="1357375" y="6363962"/>
            <a:ext cx="3401060" cy="205184"/>
          </a:xfrm>
          <a:prstGeom prst="rect">
            <a:avLst/>
          </a:prstGeom>
        </p:spPr>
        <p:txBody>
          <a:bodyPr vert="horz" wrap="square" lIns="0" tIns="0" rIns="0" bIns="0" rtlCol="0">
            <a:spAutoFit/>
          </a:bodyPr>
          <a:lstStyle/>
          <a:p>
            <a:pPr marL="12700">
              <a:lnSpc>
                <a:spcPts val="1635"/>
              </a:lnSpc>
            </a:pPr>
            <a:r>
              <a:rPr dirty="0"/>
              <a:t>@202</a:t>
            </a:r>
            <a:r>
              <a:rPr lang="en-HK" dirty="0"/>
              <a:t>6</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pic>
        <p:nvPicPr>
          <p:cNvPr id="12" name="Picture 11">
            <a:extLst>
              <a:ext uri="{FF2B5EF4-FFF2-40B4-BE49-F238E27FC236}">
                <a16:creationId xmlns:a16="http://schemas.microsoft.com/office/drawing/2014/main" id="{557F4B92-2FC4-1C33-5E78-6A0671FA5E7D}"/>
              </a:ext>
            </a:extLst>
          </p:cNvPr>
          <p:cNvPicPr>
            <a:picLocks noChangeAspect="1"/>
          </p:cNvPicPr>
          <p:nvPr/>
        </p:nvPicPr>
        <p:blipFill>
          <a:blip r:embed="rId2"/>
          <a:stretch>
            <a:fillRect/>
          </a:stretch>
        </p:blipFill>
        <p:spPr>
          <a:xfrm>
            <a:off x="7848600" y="2743200"/>
            <a:ext cx="2895600" cy="469087"/>
          </a:xfrm>
          <a:prstGeom prst="rect">
            <a:avLst/>
          </a:prstGeom>
        </p:spPr>
      </p:pic>
      <p:pic>
        <p:nvPicPr>
          <p:cNvPr id="14" name="Picture 13">
            <a:extLst>
              <a:ext uri="{FF2B5EF4-FFF2-40B4-BE49-F238E27FC236}">
                <a16:creationId xmlns:a16="http://schemas.microsoft.com/office/drawing/2014/main" id="{489A7F2B-368D-38AD-4465-96AC1147600B}"/>
              </a:ext>
            </a:extLst>
          </p:cNvPr>
          <p:cNvPicPr>
            <a:picLocks noChangeAspect="1"/>
          </p:cNvPicPr>
          <p:nvPr/>
        </p:nvPicPr>
        <p:blipFill>
          <a:blip r:embed="rId3"/>
          <a:stretch>
            <a:fillRect/>
          </a:stretch>
        </p:blipFill>
        <p:spPr>
          <a:xfrm>
            <a:off x="8451932" y="3429000"/>
            <a:ext cx="1688935" cy="781914"/>
          </a:xfrm>
          <a:prstGeom prst="rect">
            <a:avLst/>
          </a:prstGeom>
        </p:spPr>
      </p:pic>
      <p:pic>
        <p:nvPicPr>
          <p:cNvPr id="16" name="Picture 15">
            <a:extLst>
              <a:ext uri="{FF2B5EF4-FFF2-40B4-BE49-F238E27FC236}">
                <a16:creationId xmlns:a16="http://schemas.microsoft.com/office/drawing/2014/main" id="{59DE75C4-DEC1-BA8B-B4EA-FE236EEB140C}"/>
              </a:ext>
            </a:extLst>
          </p:cNvPr>
          <p:cNvPicPr>
            <a:picLocks noChangeAspect="1"/>
          </p:cNvPicPr>
          <p:nvPr/>
        </p:nvPicPr>
        <p:blipFill>
          <a:blip r:embed="rId4"/>
          <a:stretch>
            <a:fillRect/>
          </a:stretch>
        </p:blipFill>
        <p:spPr>
          <a:xfrm>
            <a:off x="8305800" y="4311699"/>
            <a:ext cx="1905556" cy="781915"/>
          </a:xfrm>
          <a:prstGeom prst="rect">
            <a:avLst/>
          </a:prstGeom>
        </p:spPr>
      </p:pic>
      <p:pic>
        <p:nvPicPr>
          <p:cNvPr id="20" name="Picture 19">
            <a:extLst>
              <a:ext uri="{FF2B5EF4-FFF2-40B4-BE49-F238E27FC236}">
                <a16:creationId xmlns:a16="http://schemas.microsoft.com/office/drawing/2014/main" id="{5A4A41BC-BDE5-3048-CF56-F9C2C8F4B734}"/>
              </a:ext>
            </a:extLst>
          </p:cNvPr>
          <p:cNvPicPr>
            <a:picLocks noChangeAspect="1"/>
          </p:cNvPicPr>
          <p:nvPr/>
        </p:nvPicPr>
        <p:blipFill>
          <a:blip r:embed="rId5"/>
          <a:stretch>
            <a:fillRect/>
          </a:stretch>
        </p:blipFill>
        <p:spPr>
          <a:xfrm>
            <a:off x="8317580" y="5156425"/>
            <a:ext cx="1905556" cy="761111"/>
          </a:xfrm>
          <a:prstGeom prst="rect">
            <a:avLst/>
          </a:prstGeom>
        </p:spPr>
      </p:pic>
    </p:spTree>
    <p:extLst>
      <p:ext uri="{BB962C8B-B14F-4D97-AF65-F5344CB8AC3E}">
        <p14:creationId xmlns:p14="http://schemas.microsoft.com/office/powerpoint/2010/main" val="204474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0" dirty="0"/>
              <a:t>團隊規模及實力 </a:t>
            </a:r>
            <a:r>
              <a:rPr b="0" spc="-75" dirty="0">
                <a:latin typeface="Franklin Gothic Demi"/>
                <a:cs typeface="Franklin Gothic Demi"/>
              </a:rPr>
              <a:t>– </a:t>
            </a:r>
            <a:r>
              <a:rPr spc="-90" dirty="0"/>
              <a:t>上市公司</a:t>
            </a:r>
          </a:p>
        </p:txBody>
      </p:sp>
      <p:sp>
        <p:nvSpPr>
          <p:cNvPr id="3" name="object 3"/>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p>
        </p:txBody>
      </p:sp>
      <p:sp>
        <p:nvSpPr>
          <p:cNvPr id="4" name="object 4"/>
          <p:cNvSpPr/>
          <p:nvPr/>
        </p:nvSpPr>
        <p:spPr>
          <a:xfrm>
            <a:off x="761" y="2526538"/>
            <a:ext cx="1142239" cy="3837424"/>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a:p>
        </p:txBody>
      </p:sp>
      <p:sp>
        <p:nvSpPr>
          <p:cNvPr id="5" name="object 5"/>
          <p:cNvSpPr/>
          <p:nvPr/>
        </p:nvSpPr>
        <p:spPr>
          <a:xfrm>
            <a:off x="1279016" y="2529586"/>
            <a:ext cx="10840465" cy="3837424"/>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dirty="0"/>
          </a:p>
        </p:txBody>
      </p:sp>
      <p:graphicFrame>
        <p:nvGraphicFramePr>
          <p:cNvPr id="6" name="object 6"/>
          <p:cNvGraphicFramePr>
            <a:graphicFrameLocks noGrp="1"/>
          </p:cNvGraphicFramePr>
          <p:nvPr>
            <p:extLst>
              <p:ext uri="{D42A27DB-BD31-4B8C-83A1-F6EECF244321}">
                <p14:modId xmlns:p14="http://schemas.microsoft.com/office/powerpoint/2010/main" val="990249026"/>
              </p:ext>
            </p:extLst>
          </p:nvPr>
        </p:nvGraphicFramePr>
        <p:xfrm>
          <a:off x="1357630" y="2526776"/>
          <a:ext cx="9386570" cy="3819587"/>
        </p:xfrm>
        <a:graphic>
          <a:graphicData uri="http://schemas.openxmlformats.org/drawingml/2006/table">
            <a:tbl>
              <a:tblPr firstRow="1" bandRow="1">
                <a:tableStyleId>{2D5ABB26-0587-4C30-8999-92F81FD0307C}</a:tableStyleId>
              </a:tblPr>
              <a:tblGrid>
                <a:gridCol w="6520408">
                  <a:extLst>
                    <a:ext uri="{9D8B030D-6E8A-4147-A177-3AD203B41FA5}">
                      <a16:colId xmlns:a16="http://schemas.microsoft.com/office/drawing/2014/main" val="20000"/>
                    </a:ext>
                  </a:extLst>
                </a:gridCol>
                <a:gridCol w="2866162">
                  <a:extLst>
                    <a:ext uri="{9D8B030D-6E8A-4147-A177-3AD203B41FA5}">
                      <a16:colId xmlns:a16="http://schemas.microsoft.com/office/drawing/2014/main" val="20001"/>
                    </a:ext>
                  </a:extLst>
                </a:gridCol>
              </a:tblGrid>
              <a:tr h="636703">
                <a:tc>
                  <a:txBody>
                    <a:bodyPr/>
                    <a:lstStyle/>
                    <a:p>
                      <a:pPr marL="91440">
                        <a:lnSpc>
                          <a:spcPct val="100000"/>
                        </a:lnSpc>
                        <a:spcBef>
                          <a:spcPts val="220"/>
                        </a:spcBef>
                      </a:pPr>
                      <a:r>
                        <a:rPr lang="zh-TW" altLang="en-US" sz="1800" spc="-5" dirty="0">
                          <a:solidFill>
                            <a:srgbClr val="3B892D"/>
                          </a:solidFill>
                          <a:latin typeface="Microsoft JhengHei"/>
                          <a:cs typeface="Microsoft JhengHei"/>
                        </a:rPr>
                        <a:t>賞之味控股有限公司</a:t>
                      </a:r>
                      <a:r>
                        <a:rPr sz="1800" spc="-5" dirty="0">
                          <a:solidFill>
                            <a:srgbClr val="3B892D"/>
                          </a:solidFill>
                          <a:latin typeface="Microsoft JhengHei"/>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lang="en-HK" sz="1800" spc="-10" dirty="0">
                          <a:solidFill>
                            <a:srgbClr val="3B892D"/>
                          </a:solidFill>
                          <a:latin typeface="Arial"/>
                          <a:cs typeface="Arial"/>
                        </a:rPr>
                        <a:t>8096</a:t>
                      </a:r>
                      <a:r>
                        <a:rPr sz="1800" spc="-10" dirty="0">
                          <a:solidFill>
                            <a:srgbClr val="3B892D"/>
                          </a:solidFill>
                          <a:latin typeface="Arial"/>
                          <a:cs typeface="Arial"/>
                        </a:rPr>
                        <a:t>)</a:t>
                      </a:r>
                      <a:endParaRPr sz="1800" dirty="0">
                        <a:latin typeface="Arial"/>
                        <a:cs typeface="Arial"/>
                      </a:endParaRPr>
                    </a:p>
                    <a:p>
                      <a:pPr marL="155575">
                        <a:lnSpc>
                          <a:spcPct val="100000"/>
                        </a:lnSpc>
                      </a:pPr>
                      <a:r>
                        <a:rPr lang="ja-JP" altLang="en-US" sz="1800" spc="-25" dirty="0">
                          <a:solidFill>
                            <a:schemeClr val="tx1"/>
                          </a:solidFill>
                          <a:latin typeface="微軟正黑體" panose="020B0604030504040204" pitchFamily="34" charset="-120"/>
                          <a:ea typeface="微軟正黑體" panose="020B0604030504040204" pitchFamily="34" charset="-120"/>
                          <a:cs typeface="Microsoft JhengHei"/>
                        </a:rPr>
                        <a:t>餐飲業</a:t>
                      </a:r>
                      <a:endParaRPr sz="1800" spc="-25" dirty="0">
                        <a:solidFill>
                          <a:schemeClr val="tx1"/>
                        </a:solidFill>
                        <a:latin typeface="微軟正黑體" panose="020B0604030504040204" pitchFamily="34" charset="-120"/>
                        <a:ea typeface="微軟正黑體" panose="020B0604030504040204" pitchFamily="34" charset="-120"/>
                        <a:cs typeface="Microsoft JhengHei"/>
                      </a:endParaRPr>
                    </a:p>
                  </a:txBody>
                  <a:tcPr marL="0" marR="0" marT="27940" marB="0">
                    <a:lnL w="12700">
                      <a:solidFill>
                        <a:srgbClr val="40B9D2"/>
                      </a:solidFill>
                      <a:prstDash val="solid"/>
                    </a:lnL>
                    <a:lnR w="12700">
                      <a:solidFill>
                        <a:srgbClr val="40B9D2"/>
                      </a:solidFill>
                      <a:prstDash val="solid"/>
                    </a:lnR>
                    <a:lnT w="12700">
                      <a:solidFill>
                        <a:srgbClr val="40B9D2"/>
                      </a:solidFill>
                      <a:prstDash val="solid"/>
                    </a:lnT>
                    <a:lnB w="12700" cap="flat" cmpd="sng" algn="ctr">
                      <a:solidFill>
                        <a:srgbClr val="40B9D2"/>
                      </a:solidFill>
                      <a:prstDash val="solid"/>
                      <a:round/>
                      <a:headEnd type="none" w="med" len="med"/>
                      <a:tailEnd type="none" w="med" len="me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cap="flat" cmpd="sng" algn="ctr">
                      <a:solidFill>
                        <a:srgbClr val="40B9D2"/>
                      </a:solidFill>
                      <a:prstDash val="solid"/>
                      <a:round/>
                      <a:headEnd type="none" w="med" len="med"/>
                      <a:tailEnd type="none" w="med" len="med"/>
                    </a:lnB>
                    <a:solidFill>
                      <a:srgbClr val="E8F3F7"/>
                    </a:solidFill>
                  </a:tcPr>
                </a:tc>
                <a:extLst>
                  <a:ext uri="{0D108BD9-81ED-4DB2-BD59-A6C34878D82A}">
                    <a16:rowId xmlns:a16="http://schemas.microsoft.com/office/drawing/2014/main" val="10000"/>
                  </a:ext>
                </a:extLst>
              </a:tr>
              <a:tr h="636072">
                <a:tc>
                  <a:txBody>
                    <a:bodyPr/>
                    <a:lstStyle/>
                    <a:p>
                      <a:pPr marL="91440">
                        <a:lnSpc>
                          <a:spcPct val="100000"/>
                        </a:lnSpc>
                        <a:spcBef>
                          <a:spcPts val="229"/>
                        </a:spcBef>
                      </a:pPr>
                      <a:r>
                        <a:rPr sz="1800" spc="-5" dirty="0">
                          <a:solidFill>
                            <a:srgbClr val="3B892D"/>
                          </a:solidFill>
                          <a:latin typeface="Microsoft JhengHei"/>
                          <a:cs typeface="Microsoft JhengHei"/>
                        </a:rPr>
                        <a:t>嘉藝控股有限公司 </a:t>
                      </a:r>
                      <a:r>
                        <a:rPr sz="1800" dirty="0">
                          <a:solidFill>
                            <a:srgbClr val="3B892D"/>
                          </a:solidFill>
                          <a:latin typeface="Arial"/>
                          <a:cs typeface="Arial"/>
                        </a:rPr>
                        <a:t>(HKEx</a:t>
                      </a:r>
                      <a:r>
                        <a:rPr sz="1800" spc="-10" dirty="0">
                          <a:solidFill>
                            <a:srgbClr val="3B892D"/>
                          </a:solidFill>
                          <a:latin typeface="Arial"/>
                          <a:cs typeface="Arial"/>
                        </a:rPr>
                        <a:t>: </a:t>
                      </a:r>
                      <a:r>
                        <a:rPr sz="1800" spc="-20" dirty="0">
                          <a:solidFill>
                            <a:srgbClr val="3B892D"/>
                          </a:solidFill>
                          <a:latin typeface="Arial"/>
                          <a:cs typeface="Arial"/>
                        </a:rPr>
                        <a:t>1025)</a:t>
                      </a:r>
                      <a:endParaRPr sz="1800" dirty="0">
                        <a:latin typeface="Arial"/>
                        <a:cs typeface="Arial"/>
                      </a:endParaRPr>
                    </a:p>
                    <a:p>
                      <a:pPr marL="155575">
                        <a:lnSpc>
                          <a:spcPct val="100000"/>
                        </a:lnSpc>
                      </a:pPr>
                      <a:r>
                        <a:rPr sz="1800" spc="-20" dirty="0">
                          <a:latin typeface="Microsoft JhengHei"/>
                          <a:cs typeface="Microsoft JhengHei"/>
                        </a:rPr>
                        <a:t>服裝生產及貿易</a:t>
                      </a:r>
                      <a:endParaRPr sz="1800" dirty="0">
                        <a:latin typeface="Microsoft JhengHei"/>
                        <a:cs typeface="Microsoft JhengHei"/>
                      </a:endParaRPr>
                    </a:p>
                  </a:txBody>
                  <a:tcPr marL="0" marR="0" marT="29209"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extLst>
                  <a:ext uri="{0D108BD9-81ED-4DB2-BD59-A6C34878D82A}">
                    <a16:rowId xmlns:a16="http://schemas.microsoft.com/office/drawing/2014/main" val="10001"/>
                  </a:ext>
                </a:extLst>
              </a:tr>
              <a:tr h="636703">
                <a:tc>
                  <a:txBody>
                    <a:bodyPr/>
                    <a:lstStyle/>
                    <a:p>
                      <a:pPr marL="91440">
                        <a:lnSpc>
                          <a:spcPct val="100000"/>
                        </a:lnSpc>
                        <a:spcBef>
                          <a:spcPts val="80"/>
                        </a:spcBef>
                      </a:pPr>
                      <a:r>
                        <a:rPr lang="zh-TW" altLang="en-US" sz="1800" spc="-10" dirty="0">
                          <a:solidFill>
                            <a:srgbClr val="3B892D"/>
                          </a:solidFill>
                          <a:latin typeface="Microsoft JhengHei"/>
                          <a:cs typeface="Microsoft JhengHei"/>
                        </a:rPr>
                        <a:t>世紀娛樂國際控股有限公司 </a:t>
                      </a:r>
                      <a:r>
                        <a:rPr sz="1800" dirty="0">
                          <a:solidFill>
                            <a:srgbClr val="3B892D"/>
                          </a:solidFill>
                          <a:latin typeface="Arial"/>
                          <a:cs typeface="Arial"/>
                        </a:rPr>
                        <a:t>(HKEx: </a:t>
                      </a:r>
                      <a:r>
                        <a:rPr lang="en-HK" sz="1800" dirty="0">
                          <a:solidFill>
                            <a:srgbClr val="3B892D"/>
                          </a:solidFill>
                          <a:latin typeface="Arial"/>
                          <a:cs typeface="Arial"/>
                        </a:rPr>
                        <a:t>0</a:t>
                      </a:r>
                      <a:r>
                        <a:rPr lang="en-HK" sz="1800" spc="-10" dirty="0">
                          <a:solidFill>
                            <a:srgbClr val="3B892D"/>
                          </a:solidFill>
                          <a:latin typeface="Arial"/>
                          <a:cs typeface="Arial"/>
                        </a:rPr>
                        <a:t>959</a:t>
                      </a:r>
                      <a:r>
                        <a:rPr sz="1800" spc="-10" dirty="0">
                          <a:solidFill>
                            <a:srgbClr val="3B892D"/>
                          </a:solidFill>
                          <a:latin typeface="Arial"/>
                          <a:cs typeface="Arial"/>
                        </a:rPr>
                        <a:t>)</a:t>
                      </a:r>
                      <a:endParaRPr sz="1800" dirty="0">
                        <a:latin typeface="Arial"/>
                        <a:cs typeface="Arial"/>
                      </a:endParaRPr>
                    </a:p>
                    <a:p>
                      <a:pPr marL="155575">
                        <a:lnSpc>
                          <a:spcPct val="100000"/>
                        </a:lnSpc>
                        <a:spcBef>
                          <a:spcPts val="30"/>
                        </a:spcBef>
                      </a:pPr>
                      <a:r>
                        <a:rPr lang="ja-JP" altLang="en-US" sz="1800" spc="-25" dirty="0">
                          <a:solidFill>
                            <a:schemeClr val="tx1"/>
                          </a:solidFill>
                          <a:latin typeface="微軟正黑體" panose="020B0604030504040204" pitchFamily="34" charset="-120"/>
                          <a:ea typeface="微軟正黑體" panose="020B0604030504040204" pitchFamily="34" charset="-120"/>
                          <a:cs typeface="Arial"/>
                        </a:rPr>
                        <a:t>博娛及娛樂</a:t>
                      </a:r>
                      <a:endParaRPr sz="1800" spc="-25" dirty="0">
                        <a:solidFill>
                          <a:schemeClr val="tx1"/>
                        </a:solidFill>
                        <a:latin typeface="微軟正黑體" panose="020B0604030504040204" pitchFamily="34" charset="-120"/>
                        <a:ea typeface="微軟正黑體" panose="020B0604030504040204" pitchFamily="34" charset="-120"/>
                        <a:cs typeface="Microsoft JhengHei"/>
                      </a:endParaRPr>
                    </a:p>
                  </a:txBody>
                  <a:tcPr marL="0" marR="0" marT="10160" marB="0">
                    <a:lnL w="12700">
                      <a:solidFill>
                        <a:srgbClr val="40B9D2"/>
                      </a:solidFill>
                      <a:prstDash val="solid"/>
                    </a:lnL>
                    <a:lnR w="12700">
                      <a:solidFill>
                        <a:srgbClr val="40B9D2"/>
                      </a:solidFill>
                      <a:prstDash val="solid"/>
                    </a:lnR>
                    <a:lnT w="12700" cap="flat" cmpd="sng" algn="ctr">
                      <a:solidFill>
                        <a:srgbClr val="40B9D2"/>
                      </a:solidFill>
                      <a:prstDash val="solid"/>
                      <a:round/>
                      <a:headEnd type="none" w="med" len="med"/>
                      <a:tailEnd type="none" w="med" len="me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cap="flat" cmpd="sng" algn="ctr">
                      <a:solidFill>
                        <a:srgbClr val="40B9D2"/>
                      </a:solidFill>
                      <a:prstDash val="solid"/>
                      <a:round/>
                      <a:headEnd type="none" w="med" len="med"/>
                      <a:tailEnd type="none" w="med" len="med"/>
                    </a:lnT>
                    <a:lnB w="12700">
                      <a:solidFill>
                        <a:srgbClr val="40B9D2"/>
                      </a:solidFill>
                      <a:prstDash val="solid"/>
                    </a:lnB>
                    <a:solidFill>
                      <a:srgbClr val="E8F3F7"/>
                    </a:solidFill>
                  </a:tcPr>
                </a:tc>
                <a:extLst>
                  <a:ext uri="{0D108BD9-81ED-4DB2-BD59-A6C34878D82A}">
                    <a16:rowId xmlns:a16="http://schemas.microsoft.com/office/drawing/2014/main" val="10002"/>
                  </a:ext>
                </a:extLst>
              </a:tr>
              <a:tr h="636703">
                <a:tc>
                  <a:txBody>
                    <a:bodyPr/>
                    <a:lstStyle/>
                    <a:p>
                      <a:pPr marL="91440">
                        <a:lnSpc>
                          <a:spcPct val="100000"/>
                        </a:lnSpc>
                        <a:spcBef>
                          <a:spcPts val="225"/>
                        </a:spcBef>
                      </a:pPr>
                      <a:r>
                        <a:rPr lang="zh-TW" altLang="en-US" sz="1800" spc="-5" dirty="0">
                          <a:solidFill>
                            <a:srgbClr val="3B892D"/>
                          </a:solidFill>
                          <a:latin typeface="Microsoft JhengHei"/>
                          <a:cs typeface="Microsoft JhengHei"/>
                        </a:rPr>
                        <a:t>企展控股有限公司 </a:t>
                      </a:r>
                      <a:r>
                        <a:rPr sz="1800" dirty="0">
                          <a:solidFill>
                            <a:srgbClr val="3B892D"/>
                          </a:solidFill>
                          <a:latin typeface="Arial"/>
                          <a:cs typeface="Arial"/>
                        </a:rPr>
                        <a:t>(HKEx</a:t>
                      </a:r>
                      <a:r>
                        <a:rPr sz="1800" spc="-10" dirty="0">
                          <a:solidFill>
                            <a:srgbClr val="3B892D"/>
                          </a:solidFill>
                          <a:latin typeface="Arial"/>
                          <a:cs typeface="Arial"/>
                        </a:rPr>
                        <a:t>: </a:t>
                      </a:r>
                      <a:r>
                        <a:rPr lang="en-HK" sz="1800" spc="-10" dirty="0">
                          <a:solidFill>
                            <a:srgbClr val="3B892D"/>
                          </a:solidFill>
                          <a:latin typeface="Arial"/>
                          <a:cs typeface="Arial"/>
                        </a:rPr>
                        <a:t>1808</a:t>
                      </a:r>
                      <a:r>
                        <a:rPr sz="1800" spc="-10" dirty="0">
                          <a:solidFill>
                            <a:srgbClr val="3B892D"/>
                          </a:solidFill>
                          <a:latin typeface="Arial"/>
                          <a:cs typeface="Arial"/>
                        </a:rPr>
                        <a:t>)</a:t>
                      </a:r>
                      <a:endParaRPr sz="1800" dirty="0">
                        <a:latin typeface="Arial"/>
                        <a:cs typeface="Arial"/>
                      </a:endParaRPr>
                    </a:p>
                    <a:p>
                      <a:pPr marL="155575">
                        <a:lnSpc>
                          <a:spcPct val="100000"/>
                        </a:lnSpc>
                      </a:pPr>
                      <a:r>
                        <a:rPr lang="zh-TW" altLang="en-US" sz="1800" spc="-20" dirty="0">
                          <a:latin typeface="Microsoft JhengHei"/>
                          <a:cs typeface="Microsoft JhengHei"/>
                        </a:rPr>
                        <a:t>軟件開發及</a:t>
                      </a:r>
                      <a:r>
                        <a:rPr lang="en-US" altLang="zh-TW" sz="1800" spc="-20" dirty="0">
                          <a:latin typeface="Microsoft JhengHei"/>
                          <a:cs typeface="Microsoft JhengHei"/>
                        </a:rPr>
                        <a:t>IT</a:t>
                      </a:r>
                      <a:r>
                        <a:rPr lang="zh-TW" altLang="en-US" sz="1800" spc="-20" dirty="0">
                          <a:latin typeface="Microsoft JhengHei"/>
                          <a:cs typeface="Microsoft JhengHei"/>
                        </a:rPr>
                        <a:t>服務</a:t>
                      </a:r>
                      <a:endParaRPr sz="1800" dirty="0">
                        <a:latin typeface="Microsoft JhengHei"/>
                        <a:cs typeface="Microsoft JhengHei"/>
                      </a:endParaRPr>
                    </a:p>
                  </a:txBody>
                  <a:tcPr marL="0" marR="0" marT="2857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extLst>
                  <a:ext uri="{0D108BD9-81ED-4DB2-BD59-A6C34878D82A}">
                    <a16:rowId xmlns:a16="http://schemas.microsoft.com/office/drawing/2014/main" val="10003"/>
                  </a:ext>
                </a:extLst>
              </a:tr>
              <a:tr h="636703">
                <a:tc>
                  <a:txBody>
                    <a:bodyPr/>
                    <a:lstStyle/>
                    <a:p>
                      <a:pPr marL="91440">
                        <a:lnSpc>
                          <a:spcPct val="100000"/>
                        </a:lnSpc>
                        <a:spcBef>
                          <a:spcPts val="225"/>
                        </a:spcBef>
                      </a:pPr>
                      <a:r>
                        <a:rPr lang="zh-TW" altLang="en-US" sz="1800" spc="-5" dirty="0">
                          <a:solidFill>
                            <a:srgbClr val="3B892D"/>
                          </a:solidFill>
                          <a:latin typeface="Microsoft JhengHei"/>
                          <a:cs typeface="Microsoft JhengHei"/>
                        </a:rPr>
                        <a:t>電子交易集團有限公司 </a:t>
                      </a:r>
                      <a:r>
                        <a:rPr lang="en-US" altLang="zh-TW" sz="1800" dirty="0">
                          <a:solidFill>
                            <a:srgbClr val="3B892D"/>
                          </a:solidFill>
                          <a:latin typeface="Arial"/>
                          <a:cs typeface="Arial"/>
                        </a:rPr>
                        <a:t>(</a:t>
                      </a:r>
                      <a:r>
                        <a:rPr lang="en-US" altLang="zh-TW" sz="1800" dirty="0" err="1">
                          <a:solidFill>
                            <a:srgbClr val="3B892D"/>
                          </a:solidFill>
                          <a:latin typeface="Arial"/>
                          <a:cs typeface="Arial"/>
                        </a:rPr>
                        <a:t>HKEx</a:t>
                      </a:r>
                      <a:r>
                        <a:rPr lang="en-US" altLang="zh-TW" sz="1800" spc="-10" dirty="0">
                          <a:solidFill>
                            <a:srgbClr val="3B892D"/>
                          </a:solidFill>
                          <a:latin typeface="Arial"/>
                          <a:cs typeface="Arial"/>
                        </a:rPr>
                        <a:t>: 8036)</a:t>
                      </a:r>
                    </a:p>
                    <a:p>
                      <a:pPr marL="91440">
                        <a:lnSpc>
                          <a:spcPct val="100000"/>
                        </a:lnSpc>
                        <a:spcBef>
                          <a:spcPts val="225"/>
                        </a:spcBef>
                      </a:pPr>
                      <a:r>
                        <a:rPr lang="zh-TW" altLang="en-US" sz="1800" dirty="0">
                          <a:latin typeface="Arial"/>
                          <a:cs typeface="Arial"/>
                        </a:rPr>
                        <a:t> 金融科技及軟件</a:t>
                      </a:r>
                    </a:p>
                  </a:txBody>
                  <a:tcPr marL="0" marR="0" marT="28575" marB="0">
                    <a:lnL w="12700">
                      <a:solidFill>
                        <a:srgbClr val="40B9D2"/>
                      </a:solidFill>
                      <a:prstDash val="solid"/>
                    </a:lnL>
                    <a:lnR w="12700" cap="flat" cmpd="sng" algn="ctr">
                      <a:solidFill>
                        <a:srgbClr val="40B9D2"/>
                      </a:solidFill>
                      <a:prstDash val="solid"/>
                      <a:round/>
                      <a:headEnd type="none" w="med" len="med"/>
                      <a:tailEnd type="none" w="med" len="med"/>
                    </a:lnR>
                    <a:lnT w="12700" cap="flat" cmpd="sng" algn="ctr">
                      <a:solidFill>
                        <a:srgbClr val="40B9D2"/>
                      </a:solidFill>
                      <a:prstDash val="solid"/>
                      <a:round/>
                      <a:headEnd type="none" w="med" len="med"/>
                      <a:tailEnd type="none" w="med" len="med"/>
                    </a:lnT>
                    <a:lnB w="12700">
                      <a:solidFill>
                        <a:srgbClr val="40B9D2"/>
                      </a:solidFill>
                      <a:prstDash val="solid"/>
                    </a:lnB>
                    <a:solidFill>
                      <a:srgbClr val="CEE7ED"/>
                    </a:solidFill>
                  </a:tcPr>
                </a:tc>
                <a:tc>
                  <a:txBody>
                    <a:bodyPr/>
                    <a:lstStyle/>
                    <a:p>
                      <a:pPr>
                        <a:lnSpc>
                          <a:spcPct val="100000"/>
                        </a:lnSpc>
                      </a:pPr>
                      <a:endParaRPr sz="1800" spc="-10" dirty="0">
                        <a:solidFill>
                          <a:schemeClr val="bg1">
                            <a:lumMod val="95000"/>
                          </a:schemeClr>
                        </a:solidFill>
                        <a:latin typeface="Microsoft JhengHei"/>
                        <a:ea typeface="+mn-ea"/>
                        <a:cs typeface="Times New Roman"/>
                      </a:endParaRPr>
                    </a:p>
                  </a:txBody>
                  <a:tcPr marL="0" marR="0" marT="0" marB="0">
                    <a:lnL w="12700" cap="flat" cmpd="sng" algn="ctr">
                      <a:solidFill>
                        <a:srgbClr val="40B9D2"/>
                      </a:solidFill>
                      <a:prstDash val="solid"/>
                      <a:round/>
                      <a:headEnd type="none" w="med" len="med"/>
                      <a:tailEnd type="none" w="med" len="med"/>
                    </a:lnL>
                    <a:lnR w="12700">
                      <a:solidFill>
                        <a:srgbClr val="40B9D2"/>
                      </a:solidFill>
                      <a:prstDash val="solid"/>
                    </a:lnR>
                    <a:lnT w="12700" cap="flat" cmpd="sng" algn="ctr">
                      <a:solidFill>
                        <a:srgbClr val="40B9D2"/>
                      </a:solidFill>
                      <a:prstDash val="solid"/>
                      <a:round/>
                      <a:headEnd type="none" w="med" len="med"/>
                      <a:tailEnd type="none" w="med" len="med"/>
                    </a:lnT>
                    <a:lnB w="12700">
                      <a:solidFill>
                        <a:srgbClr val="40B9D2"/>
                      </a:solidFill>
                      <a:prstDash val="solid"/>
                    </a:lnB>
                    <a:solidFill>
                      <a:srgbClr val="CEE7ED"/>
                    </a:solidFill>
                  </a:tcPr>
                </a:tc>
                <a:extLst>
                  <a:ext uri="{0D108BD9-81ED-4DB2-BD59-A6C34878D82A}">
                    <a16:rowId xmlns:a16="http://schemas.microsoft.com/office/drawing/2014/main" val="2560067462"/>
                  </a:ext>
                </a:extLst>
              </a:tr>
              <a:tr h="636703">
                <a:tc>
                  <a:txBody>
                    <a:bodyPr/>
                    <a:lstStyle/>
                    <a:p>
                      <a:pPr marL="91440">
                        <a:lnSpc>
                          <a:spcPct val="100000"/>
                        </a:lnSpc>
                        <a:spcBef>
                          <a:spcPts val="225"/>
                        </a:spcBef>
                      </a:pPr>
                      <a:r>
                        <a:rPr lang="zh-TW" altLang="en-US" sz="1800" spc="-5" dirty="0">
                          <a:solidFill>
                            <a:srgbClr val="3B892D"/>
                          </a:solidFill>
                          <a:latin typeface="Microsoft JhengHei"/>
                          <a:cs typeface="Microsoft JhengHei"/>
                        </a:rPr>
                        <a:t>文化傳信集團有限公司</a:t>
                      </a:r>
                      <a:r>
                        <a:rPr sz="1800" spc="-5" dirty="0">
                          <a:solidFill>
                            <a:srgbClr val="3B892D"/>
                          </a:solidFill>
                          <a:latin typeface="Microsoft JhengHei"/>
                          <a:cs typeface="Microsoft JhengHei"/>
                        </a:rPr>
                        <a:t> </a:t>
                      </a:r>
                      <a:r>
                        <a:rPr sz="1800" dirty="0">
                          <a:solidFill>
                            <a:srgbClr val="3B892D"/>
                          </a:solidFill>
                          <a:latin typeface="Arial"/>
                          <a:cs typeface="Arial"/>
                        </a:rPr>
                        <a:t>(HKEx</a:t>
                      </a:r>
                      <a:r>
                        <a:rPr sz="1800" spc="-10" dirty="0">
                          <a:solidFill>
                            <a:srgbClr val="3B892D"/>
                          </a:solidFill>
                          <a:latin typeface="Arial"/>
                          <a:cs typeface="Arial"/>
                        </a:rPr>
                        <a:t>: </a:t>
                      </a:r>
                      <a:r>
                        <a:rPr lang="en-HK" sz="1800" spc="-20" dirty="0">
                          <a:solidFill>
                            <a:srgbClr val="3B892D"/>
                          </a:solidFill>
                          <a:latin typeface="Arial"/>
                          <a:cs typeface="Arial"/>
                        </a:rPr>
                        <a:t>0343</a:t>
                      </a:r>
                      <a:r>
                        <a:rPr sz="1800" spc="-20" dirty="0">
                          <a:solidFill>
                            <a:srgbClr val="3B892D"/>
                          </a:solidFill>
                          <a:latin typeface="Arial"/>
                          <a:cs typeface="Arial"/>
                        </a:rPr>
                        <a:t>)</a:t>
                      </a:r>
                      <a:endParaRPr sz="1800" dirty="0">
                        <a:latin typeface="Arial"/>
                        <a:cs typeface="Arial"/>
                      </a:endParaRPr>
                    </a:p>
                    <a:p>
                      <a:pPr marL="155575">
                        <a:lnSpc>
                          <a:spcPct val="100000"/>
                        </a:lnSpc>
                      </a:pPr>
                      <a:r>
                        <a:rPr lang="zh-TW" altLang="en-US" sz="1800" spc="-25" dirty="0">
                          <a:latin typeface="微軟正黑體" panose="020B0604030504040204" pitchFamily="34" charset="-120"/>
                          <a:ea typeface="微軟正黑體" panose="020B0604030504040204" pitchFamily="34" charset="-120"/>
                          <a:cs typeface="Microsoft JhengHei"/>
                        </a:rPr>
                        <a:t>媒體及內容製作</a:t>
                      </a:r>
                      <a:endParaRPr sz="1800" dirty="0">
                        <a:latin typeface="微軟正黑體" panose="020B0604030504040204" pitchFamily="34" charset="-120"/>
                        <a:ea typeface="微軟正黑體" panose="020B0604030504040204" pitchFamily="34" charset="-120"/>
                        <a:cs typeface="Microsoft JhengHei"/>
                      </a:endParaRPr>
                    </a:p>
                  </a:txBody>
                  <a:tcPr marL="0" marR="0" marT="2857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a:lnSpc>
                          <a:spcPct val="100000"/>
                        </a:lnSpc>
                      </a:pPr>
                      <a:endParaRPr sz="1800" dirty="0">
                        <a:latin typeface="Times New Roman"/>
                        <a:cs typeface="Times New Roman"/>
                      </a:endParaRPr>
                    </a:p>
                  </a:txBody>
                  <a:tcPr marL="0" marR="0" marT="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extLst>
                  <a:ext uri="{0D108BD9-81ED-4DB2-BD59-A6C34878D82A}">
                    <a16:rowId xmlns:a16="http://schemas.microsoft.com/office/drawing/2014/main" val="10004"/>
                  </a:ext>
                </a:extLst>
              </a:tr>
            </a:tbl>
          </a:graphicData>
        </a:graphic>
      </p:graphicFrame>
      <p:sp>
        <p:nvSpPr>
          <p:cNvPr id="13" name="object 13"/>
          <p:cNvSpPr txBox="1">
            <a:spLocks noGrp="1"/>
          </p:cNvSpPr>
          <p:nvPr>
            <p:ph type="ftr" sz="quarter" idx="5"/>
          </p:nvPr>
        </p:nvSpPr>
        <p:spPr>
          <a:xfrm>
            <a:off x="1357375" y="6363962"/>
            <a:ext cx="3401060" cy="205184"/>
          </a:xfrm>
          <a:prstGeom prst="rect">
            <a:avLst/>
          </a:prstGeom>
        </p:spPr>
        <p:txBody>
          <a:bodyPr vert="horz" wrap="square" lIns="0" tIns="0" rIns="0" bIns="0" rtlCol="0">
            <a:spAutoFit/>
          </a:bodyPr>
          <a:lstStyle/>
          <a:p>
            <a:pPr marL="12700">
              <a:lnSpc>
                <a:spcPts val="1635"/>
              </a:lnSpc>
            </a:pPr>
            <a:r>
              <a:rPr dirty="0"/>
              <a:t>@202</a:t>
            </a:r>
            <a:r>
              <a:rPr lang="en-HK" dirty="0"/>
              <a:t>6</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15" name="AutoShape 2">
            <a:extLst>
              <a:ext uri="{FF2B5EF4-FFF2-40B4-BE49-F238E27FC236}">
                <a16:creationId xmlns:a16="http://schemas.microsoft.com/office/drawing/2014/main" id="{B5E0B588-13B4-161B-3996-A3BB6E9CB6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HK"/>
          </a:p>
        </p:txBody>
      </p:sp>
      <p:pic>
        <p:nvPicPr>
          <p:cNvPr id="8" name="Picture 7">
            <a:extLst>
              <a:ext uri="{FF2B5EF4-FFF2-40B4-BE49-F238E27FC236}">
                <a16:creationId xmlns:a16="http://schemas.microsoft.com/office/drawing/2014/main" id="{258F36AA-F42A-174D-8DFC-A1566B8A07AE}"/>
              </a:ext>
            </a:extLst>
          </p:cNvPr>
          <p:cNvPicPr>
            <a:picLocks noChangeAspect="1"/>
          </p:cNvPicPr>
          <p:nvPr/>
        </p:nvPicPr>
        <p:blipFill>
          <a:blip r:embed="rId2"/>
          <a:stretch>
            <a:fillRect/>
          </a:stretch>
        </p:blipFill>
        <p:spPr>
          <a:xfrm>
            <a:off x="8686800" y="2530840"/>
            <a:ext cx="1219200" cy="597260"/>
          </a:xfrm>
          <a:prstGeom prst="rect">
            <a:avLst/>
          </a:prstGeom>
        </p:spPr>
      </p:pic>
      <p:pic>
        <p:nvPicPr>
          <p:cNvPr id="9" name="object 7">
            <a:extLst>
              <a:ext uri="{FF2B5EF4-FFF2-40B4-BE49-F238E27FC236}">
                <a16:creationId xmlns:a16="http://schemas.microsoft.com/office/drawing/2014/main" id="{BAE720D2-885F-6322-69F4-A9D07EEA0E8F}"/>
              </a:ext>
            </a:extLst>
          </p:cNvPr>
          <p:cNvPicPr/>
          <p:nvPr/>
        </p:nvPicPr>
        <p:blipFill>
          <a:blip r:embed="rId3" cstate="print"/>
          <a:stretch>
            <a:fillRect/>
          </a:stretch>
        </p:blipFill>
        <p:spPr>
          <a:xfrm>
            <a:off x="8008175" y="3300248"/>
            <a:ext cx="2576449" cy="392226"/>
          </a:xfrm>
          <a:prstGeom prst="rect">
            <a:avLst/>
          </a:prstGeom>
        </p:spPr>
      </p:pic>
      <p:pic>
        <p:nvPicPr>
          <p:cNvPr id="11" name="Picture 10">
            <a:extLst>
              <a:ext uri="{FF2B5EF4-FFF2-40B4-BE49-F238E27FC236}">
                <a16:creationId xmlns:a16="http://schemas.microsoft.com/office/drawing/2014/main" id="{31159D8E-680A-B09C-EDBB-B2CEB567949F}"/>
              </a:ext>
            </a:extLst>
          </p:cNvPr>
          <p:cNvPicPr>
            <a:picLocks noChangeAspect="1"/>
          </p:cNvPicPr>
          <p:nvPr/>
        </p:nvPicPr>
        <p:blipFill>
          <a:blip r:embed="rId4"/>
          <a:stretch>
            <a:fillRect/>
          </a:stretch>
        </p:blipFill>
        <p:spPr>
          <a:xfrm>
            <a:off x="8008175" y="3832543"/>
            <a:ext cx="2601509" cy="533016"/>
          </a:xfrm>
          <a:prstGeom prst="rect">
            <a:avLst/>
          </a:prstGeom>
        </p:spPr>
      </p:pic>
      <p:pic>
        <p:nvPicPr>
          <p:cNvPr id="16" name="Picture 15">
            <a:extLst>
              <a:ext uri="{FF2B5EF4-FFF2-40B4-BE49-F238E27FC236}">
                <a16:creationId xmlns:a16="http://schemas.microsoft.com/office/drawing/2014/main" id="{CCF973DB-FE8A-CAE3-66E1-9ECBE1144C7A}"/>
              </a:ext>
            </a:extLst>
          </p:cNvPr>
          <p:cNvPicPr>
            <a:picLocks noChangeAspect="1"/>
          </p:cNvPicPr>
          <p:nvPr/>
        </p:nvPicPr>
        <p:blipFill>
          <a:blip r:embed="rId5"/>
          <a:stretch>
            <a:fillRect/>
          </a:stretch>
        </p:blipFill>
        <p:spPr>
          <a:xfrm>
            <a:off x="8140038" y="4443336"/>
            <a:ext cx="2440801" cy="607500"/>
          </a:xfrm>
          <a:prstGeom prst="rect">
            <a:avLst/>
          </a:prstGeom>
        </p:spPr>
      </p:pic>
      <p:pic>
        <p:nvPicPr>
          <p:cNvPr id="22" name="Picture 21">
            <a:extLst>
              <a:ext uri="{FF2B5EF4-FFF2-40B4-BE49-F238E27FC236}">
                <a16:creationId xmlns:a16="http://schemas.microsoft.com/office/drawing/2014/main" id="{ACB97A2B-F125-4497-2723-386C274FB22D}"/>
              </a:ext>
            </a:extLst>
          </p:cNvPr>
          <p:cNvPicPr>
            <a:picLocks noChangeAspect="1"/>
          </p:cNvPicPr>
          <p:nvPr/>
        </p:nvPicPr>
        <p:blipFill>
          <a:blip r:embed="rId6"/>
          <a:stretch>
            <a:fillRect/>
          </a:stretch>
        </p:blipFill>
        <p:spPr>
          <a:xfrm>
            <a:off x="8134440" y="5169836"/>
            <a:ext cx="2391025" cy="420196"/>
          </a:xfrm>
          <a:prstGeom prst="rect">
            <a:avLst/>
          </a:prstGeom>
        </p:spPr>
      </p:pic>
      <p:pic>
        <p:nvPicPr>
          <p:cNvPr id="26" name="Picture 25">
            <a:extLst>
              <a:ext uri="{FF2B5EF4-FFF2-40B4-BE49-F238E27FC236}">
                <a16:creationId xmlns:a16="http://schemas.microsoft.com/office/drawing/2014/main" id="{E4D57FF2-3808-ADF7-B6DE-C82DFF57EA5A}"/>
              </a:ext>
            </a:extLst>
          </p:cNvPr>
          <p:cNvPicPr>
            <a:picLocks noChangeAspect="1"/>
          </p:cNvPicPr>
          <p:nvPr/>
        </p:nvPicPr>
        <p:blipFill>
          <a:blip r:embed="rId7"/>
          <a:stretch>
            <a:fillRect/>
          </a:stretch>
        </p:blipFill>
        <p:spPr>
          <a:xfrm>
            <a:off x="8382000" y="5736113"/>
            <a:ext cx="1867861" cy="576455"/>
          </a:xfrm>
          <a:prstGeom prst="rect">
            <a:avLst/>
          </a:prstGeom>
        </p:spPr>
      </p:pic>
    </p:spTree>
    <p:extLst>
      <p:ext uri="{BB962C8B-B14F-4D97-AF65-F5344CB8AC3E}">
        <p14:creationId xmlns:p14="http://schemas.microsoft.com/office/powerpoint/2010/main" val="4217976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p>
        </p:txBody>
      </p:sp>
      <p:sp>
        <p:nvSpPr>
          <p:cNvPr id="3" name="object 3"/>
          <p:cNvSpPr/>
          <p:nvPr/>
        </p:nvSpPr>
        <p:spPr>
          <a:xfrm>
            <a:off x="761" y="2526538"/>
            <a:ext cx="1170305" cy="3563620"/>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a:p>
        </p:txBody>
      </p:sp>
      <p:sp>
        <p:nvSpPr>
          <p:cNvPr id="4" name="object 4"/>
          <p:cNvSpPr/>
          <p:nvPr/>
        </p:nvSpPr>
        <p:spPr>
          <a:xfrm>
            <a:off x="1279016" y="2526538"/>
            <a:ext cx="10913110" cy="3563620"/>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2449354360"/>
              </p:ext>
            </p:extLst>
          </p:nvPr>
        </p:nvGraphicFramePr>
        <p:xfrm>
          <a:off x="1410716" y="3099180"/>
          <a:ext cx="9481819" cy="1482090"/>
        </p:xfrm>
        <a:graphic>
          <a:graphicData uri="http://schemas.openxmlformats.org/drawingml/2006/table">
            <a:tbl>
              <a:tblPr firstRow="1" bandRow="1">
                <a:tableStyleId>{2D5ABB26-0587-4C30-8999-92F81FD0307C}</a:tableStyleId>
              </a:tblPr>
              <a:tblGrid>
                <a:gridCol w="1905635">
                  <a:extLst>
                    <a:ext uri="{9D8B030D-6E8A-4147-A177-3AD203B41FA5}">
                      <a16:colId xmlns:a16="http://schemas.microsoft.com/office/drawing/2014/main" val="20000"/>
                    </a:ext>
                  </a:extLst>
                </a:gridCol>
                <a:gridCol w="7576184">
                  <a:extLst>
                    <a:ext uri="{9D8B030D-6E8A-4147-A177-3AD203B41FA5}">
                      <a16:colId xmlns:a16="http://schemas.microsoft.com/office/drawing/2014/main" val="20001"/>
                    </a:ext>
                  </a:extLst>
                </a:gridCol>
              </a:tblGrid>
              <a:tr h="370840">
                <a:tc>
                  <a:txBody>
                    <a:bodyPr/>
                    <a:lstStyle/>
                    <a:p>
                      <a:pPr marL="91440">
                        <a:lnSpc>
                          <a:spcPct val="100000"/>
                        </a:lnSpc>
                        <a:spcBef>
                          <a:spcPts val="425"/>
                        </a:spcBef>
                      </a:pPr>
                      <a:r>
                        <a:rPr sz="1800" spc="-25" dirty="0">
                          <a:latin typeface="MS Mincho"/>
                          <a:cs typeface="MS Mincho"/>
                        </a:rPr>
                        <a:t>電話號碼</a:t>
                      </a:r>
                      <a:endParaRPr sz="1800">
                        <a:latin typeface="MS Mincho"/>
                        <a:cs typeface="MS Mincho"/>
                      </a:endParaRPr>
                    </a:p>
                  </a:txBody>
                  <a:tcPr marL="0" marR="0" marT="5397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marL="91440">
                        <a:lnSpc>
                          <a:spcPct val="100000"/>
                        </a:lnSpc>
                        <a:spcBef>
                          <a:spcPts val="210"/>
                        </a:spcBef>
                      </a:pPr>
                      <a:r>
                        <a:rPr sz="1800" dirty="0">
                          <a:latin typeface="Times New Roman"/>
                          <a:cs typeface="Times New Roman"/>
                        </a:rPr>
                        <a:t>+852</a:t>
                      </a:r>
                      <a:r>
                        <a:rPr sz="1800" spc="-15" dirty="0">
                          <a:latin typeface="Times New Roman"/>
                          <a:cs typeface="Times New Roman"/>
                        </a:rPr>
                        <a:t> </a:t>
                      </a:r>
                      <a:r>
                        <a:rPr sz="1800" dirty="0">
                          <a:latin typeface="Times New Roman"/>
                          <a:cs typeface="Times New Roman"/>
                        </a:rPr>
                        <a:t>2405</a:t>
                      </a:r>
                      <a:r>
                        <a:rPr sz="1800" spc="5" dirty="0">
                          <a:latin typeface="Times New Roman"/>
                          <a:cs typeface="Times New Roman"/>
                        </a:rPr>
                        <a:t> </a:t>
                      </a:r>
                      <a:r>
                        <a:rPr sz="1800" spc="-20" dirty="0">
                          <a:latin typeface="Times New Roman"/>
                          <a:cs typeface="Times New Roman"/>
                        </a:rPr>
                        <a:t>6802</a:t>
                      </a:r>
                      <a:endParaRPr sz="1800">
                        <a:latin typeface="Times New Roman"/>
                        <a:cs typeface="Times New Roman"/>
                      </a:endParaRPr>
                    </a:p>
                  </a:txBody>
                  <a:tcPr marL="0" marR="0" marT="2667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extLst>
                  <a:ext uri="{0D108BD9-81ED-4DB2-BD59-A6C34878D82A}">
                    <a16:rowId xmlns:a16="http://schemas.microsoft.com/office/drawing/2014/main" val="10000"/>
                  </a:ext>
                </a:extLst>
              </a:tr>
              <a:tr h="370205">
                <a:tc>
                  <a:txBody>
                    <a:bodyPr/>
                    <a:lstStyle/>
                    <a:p>
                      <a:pPr marL="91440">
                        <a:lnSpc>
                          <a:spcPct val="100000"/>
                        </a:lnSpc>
                        <a:spcBef>
                          <a:spcPts val="195"/>
                        </a:spcBef>
                      </a:pPr>
                      <a:r>
                        <a:rPr sz="1800" spc="-10" dirty="0">
                          <a:latin typeface="Times New Roman"/>
                          <a:cs typeface="Times New Roman"/>
                        </a:rPr>
                        <a:t>Email</a:t>
                      </a:r>
                      <a:endParaRPr sz="1800">
                        <a:latin typeface="Times New Roman"/>
                        <a:cs typeface="Times New Roman"/>
                      </a:endParaRPr>
                    </a:p>
                  </a:txBody>
                  <a:tcPr marL="0" marR="0" marT="2476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a:txBody>
                    <a:bodyPr/>
                    <a:lstStyle/>
                    <a:p>
                      <a:pPr marL="91440">
                        <a:lnSpc>
                          <a:spcPct val="100000"/>
                        </a:lnSpc>
                        <a:spcBef>
                          <a:spcPts val="195"/>
                        </a:spcBef>
                      </a:pPr>
                      <a:r>
                        <a:rPr sz="1800" u="sng" spc="-10" dirty="0">
                          <a:uFill>
                            <a:solidFill>
                              <a:srgbClr val="000000"/>
                            </a:solidFill>
                          </a:uFill>
                          <a:latin typeface="Times New Roman"/>
                          <a:cs typeface="Times New Roman"/>
                          <a:hlinkClick r:id="rId2"/>
                        </a:rPr>
                        <a:t>info@cwgroupcpa.com</a:t>
                      </a:r>
                      <a:endParaRPr sz="1800">
                        <a:latin typeface="Times New Roman"/>
                        <a:cs typeface="Times New Roman"/>
                      </a:endParaRPr>
                    </a:p>
                  </a:txBody>
                  <a:tcPr marL="0" marR="0" marT="2476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extLst>
                  <a:ext uri="{0D108BD9-81ED-4DB2-BD59-A6C34878D82A}">
                    <a16:rowId xmlns:a16="http://schemas.microsoft.com/office/drawing/2014/main" val="10001"/>
                  </a:ext>
                </a:extLst>
              </a:tr>
              <a:tr h="370205">
                <a:tc>
                  <a:txBody>
                    <a:bodyPr/>
                    <a:lstStyle/>
                    <a:p>
                      <a:pPr marL="91440">
                        <a:lnSpc>
                          <a:spcPct val="100000"/>
                        </a:lnSpc>
                        <a:spcBef>
                          <a:spcPts val="415"/>
                        </a:spcBef>
                      </a:pPr>
                      <a:r>
                        <a:rPr sz="1800" spc="-40" dirty="0">
                          <a:latin typeface="MS Mincho"/>
                          <a:cs typeface="MS Mincho"/>
                        </a:rPr>
                        <a:t>地址</a:t>
                      </a:r>
                      <a:endParaRPr sz="1800">
                        <a:latin typeface="MS Mincho"/>
                        <a:cs typeface="MS Mincho"/>
                      </a:endParaRPr>
                    </a:p>
                  </a:txBody>
                  <a:tcPr marL="0" marR="0" marT="5270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tc>
                  <a:txBody>
                    <a:bodyPr/>
                    <a:lstStyle/>
                    <a:p>
                      <a:pPr marL="91440">
                        <a:lnSpc>
                          <a:spcPct val="100000"/>
                        </a:lnSpc>
                        <a:spcBef>
                          <a:spcPts val="270"/>
                        </a:spcBef>
                      </a:pPr>
                      <a:r>
                        <a:rPr sz="1800" dirty="0">
                          <a:latin typeface="PMingLiU"/>
                          <a:cs typeface="PMingLiU"/>
                        </a:rPr>
                        <a:t>香港新界荃灣青山公路</a:t>
                      </a:r>
                      <a:r>
                        <a:rPr sz="1800" spc="-20" dirty="0">
                          <a:latin typeface="Calibri"/>
                          <a:cs typeface="Calibri"/>
                        </a:rPr>
                        <a:t>264-298</a:t>
                      </a:r>
                      <a:r>
                        <a:rPr sz="1800" dirty="0">
                          <a:latin typeface="PMingLiU"/>
                          <a:cs typeface="PMingLiU"/>
                        </a:rPr>
                        <a:t>號南豐中心</a:t>
                      </a:r>
                      <a:r>
                        <a:rPr sz="1800" spc="-20" dirty="0">
                          <a:latin typeface="Calibri"/>
                          <a:cs typeface="Calibri"/>
                        </a:rPr>
                        <a:t>19</a:t>
                      </a:r>
                      <a:r>
                        <a:rPr sz="1800" dirty="0">
                          <a:latin typeface="PMingLiU"/>
                          <a:cs typeface="PMingLiU"/>
                        </a:rPr>
                        <a:t>樓</a:t>
                      </a:r>
                      <a:r>
                        <a:rPr sz="1800" spc="-20" dirty="0">
                          <a:latin typeface="Calibri"/>
                          <a:cs typeface="Calibri"/>
                        </a:rPr>
                        <a:t>1922</a:t>
                      </a:r>
                      <a:r>
                        <a:rPr sz="1800" spc="-50" dirty="0">
                          <a:latin typeface="PMingLiU"/>
                          <a:cs typeface="PMingLiU"/>
                        </a:rPr>
                        <a:t>室</a:t>
                      </a:r>
                      <a:endParaRPr sz="1800" dirty="0">
                        <a:latin typeface="PMingLiU"/>
                        <a:cs typeface="PMingLiU"/>
                      </a:endParaRPr>
                    </a:p>
                  </a:txBody>
                  <a:tcPr marL="0" marR="0" marT="3429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E8F3F7"/>
                    </a:solidFill>
                  </a:tcPr>
                </a:tc>
                <a:extLst>
                  <a:ext uri="{0D108BD9-81ED-4DB2-BD59-A6C34878D82A}">
                    <a16:rowId xmlns:a16="http://schemas.microsoft.com/office/drawing/2014/main" val="10002"/>
                  </a:ext>
                </a:extLst>
              </a:tr>
              <a:tr h="370840">
                <a:tc>
                  <a:txBody>
                    <a:bodyPr/>
                    <a:lstStyle/>
                    <a:p>
                      <a:pPr marL="91440">
                        <a:lnSpc>
                          <a:spcPct val="100000"/>
                        </a:lnSpc>
                        <a:spcBef>
                          <a:spcPts val="425"/>
                        </a:spcBef>
                      </a:pPr>
                      <a:r>
                        <a:rPr sz="1800" spc="-40" dirty="0">
                          <a:latin typeface="MS Mincho"/>
                          <a:cs typeface="MS Mincho"/>
                        </a:rPr>
                        <a:t>網址</a:t>
                      </a:r>
                      <a:endParaRPr sz="1800">
                        <a:latin typeface="MS Mincho"/>
                        <a:cs typeface="MS Mincho"/>
                      </a:endParaRPr>
                    </a:p>
                  </a:txBody>
                  <a:tcPr marL="0" marR="0" marT="53975"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tc>
                  <a:txBody>
                    <a:bodyPr/>
                    <a:lstStyle/>
                    <a:p>
                      <a:pPr marL="91440">
                        <a:lnSpc>
                          <a:spcPct val="100000"/>
                        </a:lnSpc>
                        <a:spcBef>
                          <a:spcPts val="210"/>
                        </a:spcBef>
                      </a:pPr>
                      <a:r>
                        <a:rPr sz="1800" u="sng" spc="-10" dirty="0">
                          <a:uFill>
                            <a:solidFill>
                              <a:srgbClr val="000000"/>
                            </a:solidFill>
                          </a:uFill>
                          <a:latin typeface="Times New Roman"/>
                          <a:cs typeface="Times New Roman"/>
                          <a:hlinkClick r:id="rId3"/>
                        </a:rPr>
                        <a:t>www.cwgroupcpa.com</a:t>
                      </a:r>
                      <a:endParaRPr sz="1800" dirty="0">
                        <a:latin typeface="Times New Roman"/>
                        <a:cs typeface="Times New Roman"/>
                      </a:endParaRPr>
                    </a:p>
                  </a:txBody>
                  <a:tcPr marL="0" marR="0" marT="26670" marB="0">
                    <a:lnL w="12700">
                      <a:solidFill>
                        <a:srgbClr val="40B9D2"/>
                      </a:solidFill>
                      <a:prstDash val="solid"/>
                    </a:lnL>
                    <a:lnR w="12700">
                      <a:solidFill>
                        <a:srgbClr val="40B9D2"/>
                      </a:solidFill>
                      <a:prstDash val="solid"/>
                    </a:lnR>
                    <a:lnT w="12700">
                      <a:solidFill>
                        <a:srgbClr val="40B9D2"/>
                      </a:solidFill>
                      <a:prstDash val="solid"/>
                    </a:lnT>
                    <a:lnB w="12700">
                      <a:solidFill>
                        <a:srgbClr val="40B9D2"/>
                      </a:solidFill>
                      <a:prstDash val="solid"/>
                    </a:lnB>
                    <a:solidFill>
                      <a:srgbClr val="CEE7ED"/>
                    </a:solidFill>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ftr" sz="quarter" idx="5"/>
          </p:nvPr>
        </p:nvSpPr>
        <p:spPr>
          <a:xfrm>
            <a:off x="1357375" y="6363962"/>
            <a:ext cx="3401060" cy="205184"/>
          </a:xfrm>
          <a:prstGeom prst="rect">
            <a:avLst/>
          </a:prstGeom>
        </p:spPr>
        <p:txBody>
          <a:bodyPr vert="horz" wrap="square" lIns="0" tIns="0" rIns="0" bIns="0" rtlCol="0">
            <a:spAutoFit/>
          </a:bodyPr>
          <a:lstStyle/>
          <a:p>
            <a:pPr marL="12700">
              <a:lnSpc>
                <a:spcPts val="1635"/>
              </a:lnSpc>
            </a:pPr>
            <a:r>
              <a:rPr dirty="0"/>
              <a:t>@202</a:t>
            </a:r>
            <a:r>
              <a:rPr lang="en-HK" dirty="0"/>
              <a:t>6</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30"/>
              </a:lnSpc>
            </a:pPr>
            <a:fld id="{81D60167-4931-47E6-BA6A-407CBD079E47}" type="slidenum">
              <a:rPr spc="-25" dirty="0"/>
              <a:t>15</a:t>
            </a:fld>
            <a:endParaRPr spc="-25" dirty="0"/>
          </a:p>
        </p:txBody>
      </p:sp>
      <p:sp>
        <p:nvSpPr>
          <p:cNvPr id="6" name="object 6"/>
          <p:cNvSpPr txBox="1">
            <a:spLocks noGrp="1"/>
          </p:cNvSpPr>
          <p:nvPr>
            <p:ph type="title"/>
          </p:nvPr>
        </p:nvSpPr>
        <p:spPr>
          <a:xfrm>
            <a:off x="1501902" y="1051941"/>
            <a:ext cx="4746625" cy="963930"/>
          </a:xfrm>
          <a:prstGeom prst="rect">
            <a:avLst/>
          </a:prstGeom>
        </p:spPr>
        <p:txBody>
          <a:bodyPr vert="horz" wrap="square" lIns="0" tIns="12065" rIns="0" bIns="0" rtlCol="0">
            <a:spAutoFit/>
          </a:bodyPr>
          <a:lstStyle/>
          <a:p>
            <a:pPr marL="12700">
              <a:lnSpc>
                <a:spcPts val="3635"/>
              </a:lnSpc>
              <a:spcBef>
                <a:spcPts val="95"/>
              </a:spcBef>
            </a:pPr>
            <a:r>
              <a:rPr sz="3100" b="0" spc="-50" dirty="0">
                <a:latin typeface="PMingLiU"/>
                <a:cs typeface="PMingLiU"/>
              </a:rPr>
              <a:t>駿富會計師事務所有限公司</a:t>
            </a:r>
            <a:endParaRPr sz="3100" dirty="0">
              <a:latin typeface="PMingLiU"/>
              <a:cs typeface="PMingLiU"/>
            </a:endParaRPr>
          </a:p>
          <a:p>
            <a:pPr marL="12700">
              <a:lnSpc>
                <a:spcPts val="3754"/>
              </a:lnSpc>
            </a:pPr>
            <a:r>
              <a:rPr sz="3200" spc="-45" dirty="0">
                <a:latin typeface="Times New Roman"/>
                <a:cs typeface="Times New Roman"/>
              </a:rPr>
              <a:t>C&amp;W</a:t>
            </a:r>
            <a:r>
              <a:rPr sz="3200" spc="-165" dirty="0">
                <a:latin typeface="Times New Roman"/>
                <a:cs typeface="Times New Roman"/>
              </a:rPr>
              <a:t> </a:t>
            </a:r>
            <a:r>
              <a:rPr sz="3200" spc="-105" dirty="0">
                <a:latin typeface="Times New Roman"/>
                <a:cs typeface="Times New Roman"/>
              </a:rPr>
              <a:t>CPA</a:t>
            </a:r>
            <a:r>
              <a:rPr sz="3200" spc="-440" dirty="0">
                <a:latin typeface="Times New Roman"/>
                <a:cs typeface="Times New Roman"/>
              </a:rPr>
              <a:t> </a:t>
            </a:r>
            <a:r>
              <a:rPr sz="3200" spc="-10" dirty="0">
                <a:latin typeface="Times New Roman"/>
                <a:cs typeface="Times New Roman"/>
              </a:rPr>
              <a:t>Limited</a:t>
            </a:r>
            <a:endParaRPr sz="3200" dirty="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8867" y="1209548"/>
            <a:ext cx="2025014" cy="635000"/>
          </a:xfrm>
          <a:prstGeom prst="rect">
            <a:avLst/>
          </a:prstGeom>
        </p:spPr>
        <p:txBody>
          <a:bodyPr vert="horz" wrap="square" lIns="0" tIns="12065" rIns="0" bIns="0" rtlCol="0">
            <a:spAutoFit/>
          </a:bodyPr>
          <a:lstStyle/>
          <a:p>
            <a:pPr marL="12700">
              <a:lnSpc>
                <a:spcPct val="100000"/>
              </a:lnSpc>
              <a:spcBef>
                <a:spcPts val="95"/>
              </a:spcBef>
            </a:pPr>
            <a:r>
              <a:rPr spc="-90" dirty="0"/>
              <a:t>重要提示</a:t>
            </a:r>
          </a:p>
        </p:txBody>
      </p:sp>
      <p:sp>
        <p:nvSpPr>
          <p:cNvPr id="3" name="object 3"/>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p>
        </p:txBody>
      </p:sp>
      <p:sp>
        <p:nvSpPr>
          <p:cNvPr id="4" name="object 4"/>
          <p:cNvSpPr/>
          <p:nvPr/>
        </p:nvSpPr>
        <p:spPr>
          <a:xfrm>
            <a:off x="761" y="2526538"/>
            <a:ext cx="1170305" cy="3563620"/>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a:p>
        </p:txBody>
      </p:sp>
      <p:sp>
        <p:nvSpPr>
          <p:cNvPr id="5" name="object 5"/>
          <p:cNvSpPr/>
          <p:nvPr/>
        </p:nvSpPr>
        <p:spPr>
          <a:xfrm>
            <a:off x="1279016" y="2526538"/>
            <a:ext cx="10913110" cy="3563620"/>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a:p>
        </p:txBody>
      </p:sp>
      <p:sp>
        <p:nvSpPr>
          <p:cNvPr id="6" name="object 6"/>
          <p:cNvSpPr txBox="1"/>
          <p:nvPr/>
        </p:nvSpPr>
        <p:spPr>
          <a:xfrm>
            <a:off x="1476502" y="2610357"/>
            <a:ext cx="9352280" cy="2962275"/>
          </a:xfrm>
          <a:prstGeom prst="rect">
            <a:avLst/>
          </a:prstGeom>
        </p:spPr>
        <p:txBody>
          <a:bodyPr vert="horz" wrap="square" lIns="0" tIns="10160" rIns="0" bIns="0" rtlCol="0">
            <a:spAutoFit/>
          </a:bodyPr>
          <a:lstStyle/>
          <a:p>
            <a:pPr marL="12700" marR="5080" algn="just">
              <a:lnSpc>
                <a:spcPct val="100699"/>
              </a:lnSpc>
              <a:spcBef>
                <a:spcPts val="80"/>
              </a:spcBef>
            </a:pPr>
            <a:r>
              <a:rPr sz="1600" spc="-25" dirty="0" err="1">
                <a:latin typeface="Microsoft JhengHei"/>
                <a:cs typeface="Microsoft JhengHei"/>
              </a:rPr>
              <a:t>本文件由</a:t>
            </a:r>
            <a:r>
              <a:rPr lang="en-HK" sz="1600" spc="-25" dirty="0">
                <a:latin typeface="Microsoft JhengHei"/>
                <a:cs typeface="Microsoft JhengHei"/>
              </a:rPr>
              <a:t> </a:t>
            </a:r>
            <a:r>
              <a:rPr lang="en-HK" sz="1600" dirty="0">
                <a:latin typeface="Corbel"/>
                <a:cs typeface="Corbel"/>
              </a:rPr>
              <a:t>C&amp;W</a:t>
            </a:r>
            <a:r>
              <a:rPr sz="1600" dirty="0">
                <a:latin typeface="Corbel"/>
                <a:cs typeface="Corbel"/>
              </a:rPr>
              <a:t> CPA </a:t>
            </a:r>
            <a:r>
              <a:rPr sz="1600" spc="-20" dirty="0">
                <a:latin typeface="Corbel"/>
                <a:cs typeface="Corbel"/>
              </a:rPr>
              <a:t>Limited</a:t>
            </a:r>
            <a:r>
              <a:rPr sz="1600" spc="-20" dirty="0">
                <a:latin typeface="Microsoft JhengHei"/>
                <a:cs typeface="Microsoft JhengHei"/>
              </a:rPr>
              <a:t>（</a:t>
            </a:r>
            <a:r>
              <a:rPr sz="1600" spc="-40" dirty="0">
                <a:latin typeface="Microsoft JhengHei"/>
                <a:cs typeface="Microsoft JhengHei"/>
              </a:rPr>
              <a:t>下稱 “我司” </a:t>
            </a:r>
            <a:r>
              <a:rPr sz="1600" spc="-25" dirty="0">
                <a:latin typeface="Microsoft JhengHei"/>
                <a:cs typeface="Microsoft JhengHei"/>
              </a:rPr>
              <a:t>）</a:t>
            </a:r>
            <a:r>
              <a:rPr sz="1600" spc="-30" dirty="0">
                <a:latin typeface="Microsoft JhengHei"/>
                <a:cs typeface="Microsoft JhengHei"/>
              </a:rPr>
              <a:t>編寫，包含一些屬我司的保密材料。除用於對我司的評估使</a:t>
            </a:r>
            <a:r>
              <a:rPr sz="1600" spc="-40" dirty="0">
                <a:latin typeface="Microsoft JhengHei"/>
                <a:cs typeface="Microsoft JhengHei"/>
              </a:rPr>
              <a:t>用外，此檔不應構成任何對其內容或完整性的依賴。我司或其合夥人、僱員、代理及其他任何人將不對本</a:t>
            </a:r>
            <a:r>
              <a:rPr sz="1600" spc="-35" dirty="0">
                <a:latin typeface="Microsoft JhengHei"/>
                <a:cs typeface="Microsoft JhengHei"/>
              </a:rPr>
              <a:t>檔提供任何明示或暗示的陳述或保證，也不對檔中包含資訊及口頭資訊的準確性、完整性及正確性承擔責</a:t>
            </a:r>
            <a:r>
              <a:rPr sz="1600" spc="-30" dirty="0">
                <a:latin typeface="Microsoft JhengHei"/>
                <a:cs typeface="Microsoft JhengHei"/>
              </a:rPr>
              <a:t>任和義務，任何此類責任均予以免除。</a:t>
            </a:r>
            <a:endParaRPr sz="1600" dirty="0">
              <a:latin typeface="Microsoft JhengHei"/>
              <a:cs typeface="Microsoft JhengHei"/>
            </a:endParaRPr>
          </a:p>
          <a:p>
            <a:pPr marL="12700">
              <a:lnSpc>
                <a:spcPct val="100000"/>
              </a:lnSpc>
              <a:spcBef>
                <a:spcPts val="1980"/>
              </a:spcBef>
            </a:pPr>
            <a:r>
              <a:rPr sz="1600" spc="-35" dirty="0">
                <a:latin typeface="Microsoft JhengHei"/>
                <a:cs typeface="Microsoft JhengHei"/>
              </a:rPr>
              <a:t>本檔並非作為我司對客戶的邀請或提議。此外，客戶對需求的定義所做的修改將影響此檔中所闡述的建議</a:t>
            </a:r>
            <a:endParaRPr sz="1600" dirty="0">
              <a:latin typeface="Microsoft JhengHei"/>
              <a:cs typeface="Microsoft JhengHei"/>
            </a:endParaRPr>
          </a:p>
          <a:p>
            <a:pPr marL="12700" marR="15240" algn="just">
              <a:lnSpc>
                <a:spcPct val="99100"/>
              </a:lnSpc>
              <a:spcBef>
                <a:spcPts val="100"/>
              </a:spcBef>
            </a:pPr>
            <a:r>
              <a:rPr sz="1600" spc="-45" dirty="0">
                <a:latin typeface="Microsoft JhengHei"/>
                <a:cs typeface="Microsoft JhengHei"/>
              </a:rPr>
              <a:t>。若如我們所願，我們在順利完成此建議書中的客戶接納程式和利益衝突檢查程式的前提下，贏得約定任務，我們將對客戶發出正式的服務建議書，載列我們將為客戶提供服務的具體條款。在客戶正式書面確認</a:t>
            </a:r>
            <a:r>
              <a:rPr sz="1600" spc="-30" dirty="0">
                <a:latin typeface="Microsoft JhengHei"/>
                <a:cs typeface="Microsoft JhengHei"/>
              </a:rPr>
              <a:t>接受我們的服務建議前，客戶和我司之間並無約束力協議的約定。</a:t>
            </a:r>
            <a:endParaRPr sz="1600" dirty="0">
              <a:latin typeface="Microsoft JhengHei"/>
              <a:cs typeface="Microsoft JhengHei"/>
            </a:endParaRPr>
          </a:p>
          <a:p>
            <a:pPr marL="12700" marR="8890">
              <a:lnSpc>
                <a:spcPts val="1800"/>
              </a:lnSpc>
              <a:spcBef>
                <a:spcPts val="2140"/>
              </a:spcBef>
            </a:pPr>
            <a:r>
              <a:rPr sz="1600" spc="-40" dirty="0">
                <a:latin typeface="Microsoft JhengHei"/>
                <a:cs typeface="Microsoft JhengHei"/>
              </a:rPr>
              <a:t>本檔的內容嚴格保密，未經我司事先書面同意，不得向協力廠商就此檔中資訊的全部或部分內容進行直接</a:t>
            </a:r>
            <a:r>
              <a:rPr sz="1600" spc="-30" dirty="0">
                <a:latin typeface="Microsoft JhengHei"/>
                <a:cs typeface="Microsoft JhengHei"/>
              </a:rPr>
              <a:t>或間接的複製、分發或傳遞。</a:t>
            </a:r>
            <a:endParaRPr sz="1600" dirty="0">
              <a:latin typeface="Microsoft JhengHei"/>
              <a:cs typeface="Microsoft JhengHei"/>
            </a:endParaRPr>
          </a:p>
        </p:txBody>
      </p:sp>
      <p:sp>
        <p:nvSpPr>
          <p:cNvPr id="7" name="object 7"/>
          <p:cNvSpPr txBox="1">
            <a:spLocks noGrp="1"/>
          </p:cNvSpPr>
          <p:nvPr>
            <p:ph type="ftr" sz="quarter" idx="5"/>
          </p:nvPr>
        </p:nvSpPr>
        <p:spPr>
          <a:xfrm>
            <a:off x="1357375" y="6363962"/>
            <a:ext cx="3401060" cy="205184"/>
          </a:xfrm>
          <a:prstGeom prst="rect">
            <a:avLst/>
          </a:prstGeom>
        </p:spPr>
        <p:txBody>
          <a:bodyPr vert="horz" wrap="square" lIns="0" tIns="0" rIns="0" bIns="0" rtlCol="0">
            <a:spAutoFit/>
          </a:bodyPr>
          <a:lstStyle/>
          <a:p>
            <a:pPr marL="12700">
              <a:lnSpc>
                <a:spcPts val="1635"/>
              </a:lnSpc>
            </a:pPr>
            <a:r>
              <a:rPr dirty="0"/>
              <a:t>@202</a:t>
            </a:r>
            <a:r>
              <a:rPr lang="en-HK" dirty="0"/>
              <a:t>6</a:t>
            </a:r>
            <a:r>
              <a:rPr spc="-55" dirty="0"/>
              <a:t> </a:t>
            </a:r>
            <a:r>
              <a:rPr lang="en-HK" dirty="0"/>
              <a:t>C&amp;W </a:t>
            </a:r>
            <a:r>
              <a:rPr dirty="0"/>
              <a:t>CPA </a:t>
            </a:r>
            <a:r>
              <a:rPr spc="-10" dirty="0"/>
              <a:t>Limited.</a:t>
            </a:r>
            <a:r>
              <a:rPr spc="-114" dirty="0"/>
              <a:t> </a:t>
            </a:r>
            <a:r>
              <a:rPr dirty="0"/>
              <a:t>All</a:t>
            </a:r>
            <a:r>
              <a:rPr spc="-5" dirty="0"/>
              <a:t> </a:t>
            </a:r>
            <a:r>
              <a:rPr dirty="0"/>
              <a:t>rights</a:t>
            </a:r>
            <a:r>
              <a:rPr spc="-25" dirty="0"/>
              <a:t> </a:t>
            </a:r>
            <a:r>
              <a:rPr spc="-10" dirty="0"/>
              <a:t>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8867" y="1209548"/>
            <a:ext cx="2524760" cy="635000"/>
          </a:xfrm>
          <a:prstGeom prst="rect">
            <a:avLst/>
          </a:prstGeom>
        </p:spPr>
        <p:txBody>
          <a:bodyPr vert="horz" wrap="square" lIns="0" tIns="12065" rIns="0" bIns="0" rtlCol="0">
            <a:spAutoFit/>
          </a:bodyPr>
          <a:lstStyle/>
          <a:p>
            <a:pPr marL="12700">
              <a:lnSpc>
                <a:spcPct val="100000"/>
              </a:lnSpc>
              <a:spcBef>
                <a:spcPts val="95"/>
              </a:spcBef>
            </a:pPr>
            <a:r>
              <a:rPr spc="-90" dirty="0"/>
              <a:t>我們的團隊</a:t>
            </a:r>
          </a:p>
        </p:txBody>
      </p:sp>
      <p:sp>
        <p:nvSpPr>
          <p:cNvPr id="3" name="object 3"/>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p>
        </p:txBody>
      </p:sp>
      <p:sp>
        <p:nvSpPr>
          <p:cNvPr id="4" name="object 4"/>
          <p:cNvSpPr/>
          <p:nvPr/>
        </p:nvSpPr>
        <p:spPr>
          <a:xfrm>
            <a:off x="761" y="2526538"/>
            <a:ext cx="1170305" cy="3563620"/>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a:p>
        </p:txBody>
      </p:sp>
      <p:sp>
        <p:nvSpPr>
          <p:cNvPr id="5" name="object 5"/>
          <p:cNvSpPr/>
          <p:nvPr/>
        </p:nvSpPr>
        <p:spPr>
          <a:xfrm>
            <a:off x="1279016" y="2526538"/>
            <a:ext cx="10913110" cy="3563620"/>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a:p>
        </p:txBody>
      </p:sp>
      <p:sp>
        <p:nvSpPr>
          <p:cNvPr id="6" name="object 6"/>
          <p:cNvSpPr txBox="1"/>
          <p:nvPr/>
        </p:nvSpPr>
        <p:spPr>
          <a:xfrm>
            <a:off x="1489583" y="2605278"/>
            <a:ext cx="9598660" cy="777240"/>
          </a:xfrm>
          <a:prstGeom prst="rect">
            <a:avLst/>
          </a:prstGeom>
        </p:spPr>
        <p:txBody>
          <a:bodyPr vert="horz" wrap="square" lIns="0" tIns="48260" rIns="0" bIns="0" rtlCol="0">
            <a:spAutoFit/>
          </a:bodyPr>
          <a:lstStyle/>
          <a:p>
            <a:pPr marR="5080">
              <a:lnSpc>
                <a:spcPct val="86900"/>
              </a:lnSpc>
              <a:spcBef>
                <a:spcPts val="380"/>
              </a:spcBef>
            </a:pPr>
            <a:r>
              <a:rPr sz="1800" spc="25" dirty="0">
                <a:latin typeface="Microsoft JhengHei"/>
                <a:cs typeface="Microsoft JhengHei"/>
              </a:rPr>
              <a:t>駿富會計師事務所的會計師團隊包括由四大會計師事務所出身及擁有各種專業資格的合夥人，服務範圍包括跨國集團、上市集團和中小型公司。我們致力為客人提供專業及貼心的服務。</a:t>
            </a:r>
            <a:r>
              <a:rPr sz="1800" dirty="0">
                <a:latin typeface="Microsoft JhengHei"/>
                <a:cs typeface="Microsoft JhengHei"/>
              </a:rPr>
              <a:t> 我們擁有以下專業資格</a:t>
            </a:r>
            <a:r>
              <a:rPr sz="1800" dirty="0">
                <a:latin typeface="Arial"/>
                <a:cs typeface="Arial"/>
              </a:rPr>
              <a:t>:</a:t>
            </a:r>
          </a:p>
        </p:txBody>
      </p:sp>
      <p:pic>
        <p:nvPicPr>
          <p:cNvPr id="7" name="object 7"/>
          <p:cNvPicPr/>
          <p:nvPr/>
        </p:nvPicPr>
        <p:blipFill>
          <a:blip r:embed="rId2" cstate="print"/>
          <a:stretch>
            <a:fillRect/>
          </a:stretch>
        </p:blipFill>
        <p:spPr>
          <a:xfrm>
            <a:off x="1481708" y="3619449"/>
            <a:ext cx="10066782" cy="2021967"/>
          </a:xfrm>
          <a:prstGeom prst="rect">
            <a:avLst/>
          </a:prstGeom>
        </p:spPr>
      </p:pic>
      <p:sp>
        <p:nvSpPr>
          <p:cNvPr id="8" name="object 8"/>
          <p:cNvSpPr txBox="1"/>
          <p:nvPr/>
        </p:nvSpPr>
        <p:spPr>
          <a:xfrm>
            <a:off x="1921510" y="3992879"/>
            <a:ext cx="1148080" cy="1126490"/>
          </a:xfrm>
          <a:prstGeom prst="rect">
            <a:avLst/>
          </a:prstGeom>
        </p:spPr>
        <p:txBody>
          <a:bodyPr vert="horz" wrap="square" lIns="0" tIns="12700" rIns="0" bIns="0" rtlCol="0">
            <a:spAutoFit/>
          </a:bodyPr>
          <a:lstStyle/>
          <a:p>
            <a:pPr marL="342900" marR="5080" indent="-342900">
              <a:lnSpc>
                <a:spcPct val="130100"/>
              </a:lnSpc>
              <a:spcBef>
                <a:spcPts val="100"/>
              </a:spcBef>
            </a:pPr>
            <a:r>
              <a:rPr sz="1800" spc="-25" dirty="0">
                <a:solidFill>
                  <a:srgbClr val="002A7D"/>
                </a:solidFill>
                <a:latin typeface="Microsoft JhengHei"/>
                <a:cs typeface="Microsoft JhengHei"/>
              </a:rPr>
              <a:t>香港會計師</a:t>
            </a:r>
            <a:r>
              <a:rPr sz="1800" spc="-40" dirty="0">
                <a:solidFill>
                  <a:srgbClr val="002A7D"/>
                </a:solidFill>
                <a:latin typeface="Microsoft JhengHei"/>
                <a:cs typeface="Microsoft JhengHei"/>
              </a:rPr>
              <a:t>公會</a:t>
            </a:r>
            <a:endParaRPr sz="1800" dirty="0">
              <a:latin typeface="Microsoft JhengHei"/>
              <a:cs typeface="Microsoft JhengHei"/>
            </a:endParaRPr>
          </a:p>
          <a:p>
            <a:pPr>
              <a:lnSpc>
                <a:spcPct val="100000"/>
              </a:lnSpc>
              <a:spcBef>
                <a:spcPts val="885"/>
              </a:spcBef>
            </a:pPr>
            <a:r>
              <a:rPr sz="1800" spc="-25" dirty="0">
                <a:solidFill>
                  <a:srgbClr val="002A7D"/>
                </a:solidFill>
                <a:latin typeface="Microsoft JhengHei"/>
                <a:cs typeface="Microsoft JhengHei"/>
              </a:rPr>
              <a:t>執業會計師</a:t>
            </a:r>
            <a:endParaRPr sz="1800" dirty="0">
              <a:latin typeface="Microsoft JhengHei"/>
              <a:cs typeface="Microsoft JhengHei"/>
            </a:endParaRPr>
          </a:p>
        </p:txBody>
      </p:sp>
      <p:sp>
        <p:nvSpPr>
          <p:cNvPr id="14" name="object 14"/>
          <p:cNvSpPr txBox="1">
            <a:spLocks noGrp="1"/>
          </p:cNvSpPr>
          <p:nvPr>
            <p:ph type="ftr" sz="quarter" idx="5"/>
          </p:nvPr>
        </p:nvSpPr>
        <p:spPr>
          <a:xfrm>
            <a:off x="1357375" y="6363962"/>
            <a:ext cx="3401060" cy="205184"/>
          </a:xfrm>
          <a:prstGeom prst="rect">
            <a:avLst/>
          </a:prstGeom>
        </p:spPr>
        <p:txBody>
          <a:bodyPr vert="horz" wrap="square" lIns="0" tIns="0" rIns="0" bIns="0" rtlCol="0">
            <a:spAutoFit/>
          </a:bodyPr>
          <a:lstStyle/>
          <a:p>
            <a:pPr marL="12700">
              <a:lnSpc>
                <a:spcPts val="1635"/>
              </a:lnSpc>
            </a:pPr>
            <a:r>
              <a:rPr dirty="0"/>
              <a:t>@202</a:t>
            </a:r>
            <a:r>
              <a:rPr lang="en-HK" dirty="0"/>
              <a:t>6</a:t>
            </a:r>
            <a:r>
              <a:rPr lang="en-HK" spc="-55" dirty="0"/>
              <a:t> </a:t>
            </a:r>
            <a:r>
              <a:rPr lang="en-HK"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9" name="object 9"/>
          <p:cNvSpPr txBox="1"/>
          <p:nvPr/>
        </p:nvSpPr>
        <p:spPr>
          <a:xfrm>
            <a:off x="3530472" y="4169664"/>
            <a:ext cx="1148080" cy="739775"/>
          </a:xfrm>
          <a:prstGeom prst="rect">
            <a:avLst/>
          </a:prstGeom>
        </p:spPr>
        <p:txBody>
          <a:bodyPr vert="horz" wrap="square" lIns="0" tIns="12700" rIns="0" bIns="0" rtlCol="0">
            <a:spAutoFit/>
          </a:bodyPr>
          <a:lstStyle/>
          <a:p>
            <a:pPr marR="5080" indent="114300">
              <a:lnSpc>
                <a:spcPct val="130100"/>
              </a:lnSpc>
              <a:spcBef>
                <a:spcPts val="100"/>
              </a:spcBef>
            </a:pPr>
            <a:r>
              <a:rPr sz="1800" spc="-25" dirty="0">
                <a:solidFill>
                  <a:srgbClr val="002A7D"/>
                </a:solidFill>
                <a:latin typeface="Microsoft JhengHei"/>
                <a:cs typeface="Microsoft JhengHei"/>
              </a:rPr>
              <a:t>國際註冊內部審計師</a:t>
            </a:r>
            <a:endParaRPr sz="1800">
              <a:latin typeface="Microsoft JhengHei"/>
              <a:cs typeface="Microsoft JhengHei"/>
            </a:endParaRPr>
          </a:p>
        </p:txBody>
      </p:sp>
      <p:sp>
        <p:nvSpPr>
          <p:cNvPr id="10" name="object 10"/>
          <p:cNvSpPr txBox="1"/>
          <p:nvPr/>
        </p:nvSpPr>
        <p:spPr>
          <a:xfrm>
            <a:off x="5254116" y="4339590"/>
            <a:ext cx="921385" cy="567055"/>
          </a:xfrm>
          <a:prstGeom prst="rect">
            <a:avLst/>
          </a:prstGeom>
        </p:spPr>
        <p:txBody>
          <a:bodyPr vert="horz" wrap="square" lIns="0" tIns="12700" rIns="0" bIns="0" rtlCol="0">
            <a:spAutoFit/>
          </a:bodyPr>
          <a:lstStyle/>
          <a:p>
            <a:pPr marR="5080" algn="ctr">
              <a:lnSpc>
                <a:spcPts val="2130"/>
              </a:lnSpc>
              <a:spcBef>
                <a:spcPts val="100"/>
              </a:spcBef>
            </a:pPr>
            <a:r>
              <a:rPr sz="1800" spc="-25" dirty="0">
                <a:solidFill>
                  <a:srgbClr val="002A7D"/>
                </a:solidFill>
                <a:latin typeface="MS Gothic"/>
                <a:cs typeface="MS Gothic"/>
              </a:rPr>
              <a:t>中國註冊</a:t>
            </a:r>
            <a:endParaRPr sz="1800">
              <a:latin typeface="MS Gothic"/>
              <a:cs typeface="MS Gothic"/>
            </a:endParaRPr>
          </a:p>
          <a:p>
            <a:pPr marR="7620" algn="ctr">
              <a:lnSpc>
                <a:spcPts val="2130"/>
              </a:lnSpc>
            </a:pPr>
            <a:r>
              <a:rPr sz="1800" spc="-40" dirty="0">
                <a:solidFill>
                  <a:srgbClr val="002A7D"/>
                </a:solidFill>
                <a:latin typeface="MS Gothic"/>
                <a:cs typeface="MS Gothic"/>
              </a:rPr>
              <a:t>會計師</a:t>
            </a:r>
            <a:endParaRPr sz="1800">
              <a:latin typeface="MS Gothic"/>
              <a:cs typeface="MS Gothic"/>
            </a:endParaRPr>
          </a:p>
        </p:txBody>
      </p:sp>
      <p:sp>
        <p:nvSpPr>
          <p:cNvPr id="11" name="object 11"/>
          <p:cNvSpPr txBox="1"/>
          <p:nvPr/>
        </p:nvSpPr>
        <p:spPr>
          <a:xfrm>
            <a:off x="6863206" y="4339590"/>
            <a:ext cx="921385" cy="567055"/>
          </a:xfrm>
          <a:prstGeom prst="rect">
            <a:avLst/>
          </a:prstGeom>
        </p:spPr>
        <p:txBody>
          <a:bodyPr vert="horz" wrap="square" lIns="0" tIns="12700" rIns="0" bIns="0" rtlCol="0">
            <a:spAutoFit/>
          </a:bodyPr>
          <a:lstStyle/>
          <a:p>
            <a:pPr marR="5080" algn="ctr">
              <a:lnSpc>
                <a:spcPts val="2130"/>
              </a:lnSpc>
              <a:spcBef>
                <a:spcPts val="100"/>
              </a:spcBef>
            </a:pPr>
            <a:r>
              <a:rPr sz="1800" spc="-25" dirty="0">
                <a:solidFill>
                  <a:srgbClr val="002A7D"/>
                </a:solidFill>
                <a:latin typeface="MS Gothic"/>
                <a:cs typeface="MS Gothic"/>
              </a:rPr>
              <a:t>特許金融</a:t>
            </a:r>
            <a:endParaRPr sz="1800">
              <a:latin typeface="MS Gothic"/>
              <a:cs typeface="MS Gothic"/>
            </a:endParaRPr>
          </a:p>
          <a:p>
            <a:pPr marR="7620" algn="ctr">
              <a:lnSpc>
                <a:spcPts val="2130"/>
              </a:lnSpc>
            </a:pPr>
            <a:r>
              <a:rPr sz="1800" spc="-40" dirty="0">
                <a:solidFill>
                  <a:srgbClr val="002A7D"/>
                </a:solidFill>
                <a:latin typeface="MS Gothic"/>
                <a:cs typeface="MS Gothic"/>
              </a:rPr>
              <a:t>分析師</a:t>
            </a:r>
            <a:endParaRPr sz="1800">
              <a:latin typeface="MS Gothic"/>
              <a:cs typeface="MS Gothic"/>
            </a:endParaRPr>
          </a:p>
        </p:txBody>
      </p:sp>
      <p:sp>
        <p:nvSpPr>
          <p:cNvPr id="12" name="object 12"/>
          <p:cNvSpPr txBox="1"/>
          <p:nvPr/>
        </p:nvSpPr>
        <p:spPr>
          <a:xfrm>
            <a:off x="8357869" y="4169664"/>
            <a:ext cx="1149985" cy="739775"/>
          </a:xfrm>
          <a:prstGeom prst="rect">
            <a:avLst/>
          </a:prstGeom>
        </p:spPr>
        <p:txBody>
          <a:bodyPr vert="horz" wrap="square" lIns="0" tIns="12700" rIns="0" bIns="0" rtlCol="0">
            <a:spAutoFit/>
          </a:bodyPr>
          <a:lstStyle/>
          <a:p>
            <a:pPr marR="5080" indent="114300">
              <a:lnSpc>
                <a:spcPct val="130100"/>
              </a:lnSpc>
              <a:spcBef>
                <a:spcPts val="100"/>
              </a:spcBef>
            </a:pPr>
            <a:r>
              <a:rPr sz="1800" spc="-20" dirty="0">
                <a:solidFill>
                  <a:srgbClr val="002A7D"/>
                </a:solidFill>
                <a:latin typeface="Microsoft JhengHei"/>
                <a:cs typeface="Microsoft JhengHei"/>
              </a:rPr>
              <a:t>註冊金融風險管理師</a:t>
            </a:r>
            <a:endParaRPr sz="1800">
              <a:latin typeface="Microsoft JhengHei"/>
              <a:cs typeface="Microsoft JhengHei"/>
            </a:endParaRPr>
          </a:p>
        </p:txBody>
      </p:sp>
      <p:sp>
        <p:nvSpPr>
          <p:cNvPr id="13" name="object 13"/>
          <p:cNvSpPr txBox="1"/>
          <p:nvPr/>
        </p:nvSpPr>
        <p:spPr>
          <a:xfrm>
            <a:off x="10081514" y="4169664"/>
            <a:ext cx="921385" cy="739775"/>
          </a:xfrm>
          <a:prstGeom prst="rect">
            <a:avLst/>
          </a:prstGeom>
        </p:spPr>
        <p:txBody>
          <a:bodyPr vert="horz" wrap="square" lIns="0" tIns="12700" rIns="0" bIns="0" rtlCol="0">
            <a:spAutoFit/>
          </a:bodyPr>
          <a:lstStyle/>
          <a:p>
            <a:pPr marR="5080">
              <a:lnSpc>
                <a:spcPct val="130100"/>
              </a:lnSpc>
              <a:spcBef>
                <a:spcPts val="100"/>
              </a:spcBef>
            </a:pPr>
            <a:r>
              <a:rPr sz="1800" spc="-25" dirty="0">
                <a:solidFill>
                  <a:srgbClr val="002A7D"/>
                </a:solidFill>
                <a:latin typeface="Microsoft JhengHei"/>
                <a:cs typeface="Microsoft JhengHei"/>
              </a:rPr>
              <a:t>國際公認反洗錢師</a:t>
            </a:r>
            <a:endParaRPr sz="1800">
              <a:latin typeface="Microsoft JhengHei"/>
              <a:cs typeface="Microsoft JhengHe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8867" y="1209548"/>
            <a:ext cx="3524885" cy="627736"/>
          </a:xfrm>
          <a:prstGeom prst="rect">
            <a:avLst/>
          </a:prstGeom>
        </p:spPr>
        <p:txBody>
          <a:bodyPr vert="horz" wrap="square" lIns="0" tIns="12065" rIns="0" bIns="0" rtlCol="0">
            <a:spAutoFit/>
          </a:bodyPr>
          <a:lstStyle/>
          <a:p>
            <a:pPr marL="12700">
              <a:lnSpc>
                <a:spcPct val="100000"/>
              </a:lnSpc>
              <a:spcBef>
                <a:spcPts val="95"/>
              </a:spcBef>
            </a:pPr>
            <a:r>
              <a:rPr spc="-95" dirty="0">
                <a:latin typeface="微軟正黑體" panose="020B0604030504040204" pitchFamily="34" charset="-120"/>
                <a:ea typeface="微軟正黑體" panose="020B0604030504040204" pitchFamily="34" charset="-120"/>
              </a:rPr>
              <a:t>一站式專業服務</a:t>
            </a:r>
          </a:p>
        </p:txBody>
      </p:sp>
      <p:sp>
        <p:nvSpPr>
          <p:cNvPr id="3" name="object 3"/>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4" name="object 4"/>
          <p:cNvSpPr/>
          <p:nvPr/>
        </p:nvSpPr>
        <p:spPr>
          <a:xfrm>
            <a:off x="761" y="2526538"/>
            <a:ext cx="1170305" cy="3563620"/>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grpSp>
        <p:nvGrpSpPr>
          <p:cNvPr id="5" name="object 5"/>
          <p:cNvGrpSpPr/>
          <p:nvPr/>
        </p:nvGrpSpPr>
        <p:grpSpPr>
          <a:xfrm>
            <a:off x="1279016" y="2526538"/>
            <a:ext cx="10913110" cy="3563620"/>
            <a:chOff x="1279016" y="2526538"/>
            <a:chExt cx="10913110" cy="3563620"/>
          </a:xfrm>
        </p:grpSpPr>
        <p:sp>
          <p:nvSpPr>
            <p:cNvPr id="6" name="object 6"/>
            <p:cNvSpPr/>
            <p:nvPr/>
          </p:nvSpPr>
          <p:spPr>
            <a:xfrm>
              <a:off x="1279016" y="2526538"/>
              <a:ext cx="10913110" cy="3563620"/>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7" name="object 7"/>
            <p:cNvSpPr/>
            <p:nvPr/>
          </p:nvSpPr>
          <p:spPr>
            <a:xfrm>
              <a:off x="1497202" y="2686939"/>
              <a:ext cx="1833245" cy="648970"/>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8" name="object 8"/>
            <p:cNvSpPr/>
            <p:nvPr/>
          </p:nvSpPr>
          <p:spPr>
            <a:xfrm>
              <a:off x="1497202"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9" name="object 9"/>
            <p:cNvSpPr/>
            <p:nvPr/>
          </p:nvSpPr>
          <p:spPr>
            <a:xfrm>
              <a:off x="1497202" y="3335477"/>
              <a:ext cx="1833245" cy="2593975"/>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10" name="object 10"/>
            <p:cNvSpPr/>
            <p:nvPr/>
          </p:nvSpPr>
          <p:spPr>
            <a:xfrm>
              <a:off x="1497202"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grpSp>
      <p:sp>
        <p:nvSpPr>
          <p:cNvPr id="11" name="object 11"/>
          <p:cNvSpPr txBox="1"/>
          <p:nvPr/>
        </p:nvSpPr>
        <p:spPr>
          <a:xfrm>
            <a:off x="1577339" y="2707099"/>
            <a:ext cx="1651635" cy="3009900"/>
          </a:xfrm>
          <a:prstGeom prst="rect">
            <a:avLst/>
          </a:prstGeom>
        </p:spPr>
        <p:txBody>
          <a:bodyPr vert="horz" wrap="square" lIns="0" tIns="39370" rIns="0" bIns="0" rtlCol="0">
            <a:spAutoFit/>
          </a:bodyPr>
          <a:lstStyle/>
          <a:p>
            <a:pPr marL="74295">
              <a:lnSpc>
                <a:spcPct val="100000"/>
              </a:lnSpc>
              <a:spcBef>
                <a:spcPts val="310"/>
              </a:spcBef>
            </a:pPr>
            <a:r>
              <a:rPr sz="1500" b="1" dirty="0">
                <a:solidFill>
                  <a:schemeClr val="bg1"/>
                </a:solidFill>
                <a:latin typeface="微軟正黑體" panose="020B0604030504040204" pitchFamily="34" charset="-120"/>
                <a:ea typeface="微軟正黑體" panose="020B0604030504040204" pitchFamily="34" charset="-120"/>
                <a:cs typeface="MS Gothic"/>
              </a:rPr>
              <a:t>會計</a:t>
            </a:r>
            <a:r>
              <a:rPr sz="1500" b="1" dirty="0">
                <a:solidFill>
                  <a:schemeClr val="bg1"/>
                </a:solidFill>
                <a:latin typeface="微軟正黑體" panose="020B0604030504040204" pitchFamily="34" charset="-120"/>
                <a:ea typeface="微軟正黑體" panose="020B0604030504040204" pitchFamily="34" charset="-120"/>
                <a:cs typeface="Microsoft JhengHei"/>
              </a:rPr>
              <a:t>、</a:t>
            </a:r>
            <a:r>
              <a:rPr sz="1500" b="1" dirty="0">
                <a:solidFill>
                  <a:schemeClr val="bg1"/>
                </a:solidFill>
                <a:latin typeface="微軟正黑體" panose="020B0604030504040204" pitchFamily="34" charset="-120"/>
                <a:ea typeface="微軟正黑體" panose="020B0604030504040204" pitchFamily="34" charset="-120"/>
                <a:cs typeface="MS Gothic"/>
              </a:rPr>
              <a:t>審計</a:t>
            </a:r>
            <a:r>
              <a:rPr sz="1500" b="1" dirty="0">
                <a:solidFill>
                  <a:schemeClr val="bg1"/>
                </a:solidFill>
                <a:latin typeface="微軟正黑體" panose="020B0604030504040204" pitchFamily="34" charset="-120"/>
                <a:ea typeface="微軟正黑體" panose="020B0604030504040204" pitchFamily="34" charset="-120"/>
                <a:cs typeface="Microsoft JhengHei"/>
              </a:rPr>
              <a:t>、</a:t>
            </a:r>
            <a:r>
              <a:rPr sz="1500" b="1" dirty="0">
                <a:solidFill>
                  <a:schemeClr val="bg1"/>
                </a:solidFill>
                <a:latin typeface="微軟正黑體" panose="020B0604030504040204" pitchFamily="34" charset="-120"/>
                <a:ea typeface="微軟正黑體" panose="020B0604030504040204" pitchFamily="34" charset="-120"/>
                <a:cs typeface="Yu Gothic"/>
              </a:rPr>
              <a:t>稅</a:t>
            </a:r>
            <a:r>
              <a:rPr sz="1500" b="1" spc="-50" dirty="0">
                <a:solidFill>
                  <a:schemeClr val="bg1"/>
                </a:solidFill>
                <a:latin typeface="微軟正黑體" panose="020B0604030504040204" pitchFamily="34" charset="-120"/>
                <a:ea typeface="微軟正黑體" panose="020B0604030504040204" pitchFamily="34" charset="-120"/>
                <a:cs typeface="MS Gothic"/>
              </a:rPr>
              <a:t>務</a:t>
            </a:r>
            <a:endParaRPr sz="1500" b="1" dirty="0">
              <a:solidFill>
                <a:schemeClr val="bg1"/>
              </a:solidFill>
              <a:latin typeface="微軟正黑體" panose="020B0604030504040204" pitchFamily="34" charset="-120"/>
              <a:ea typeface="微軟正黑體" panose="020B0604030504040204" pitchFamily="34" charset="-120"/>
              <a:cs typeface="MS Gothic"/>
            </a:endParaRPr>
          </a:p>
          <a:p>
            <a:pPr marL="168910">
              <a:lnSpc>
                <a:spcPct val="100000"/>
              </a:lnSpc>
              <a:spcBef>
                <a:spcPts val="219"/>
              </a:spcBef>
            </a:pPr>
            <a:r>
              <a:rPr sz="1500" b="1" spc="-20" dirty="0">
                <a:solidFill>
                  <a:schemeClr val="bg1"/>
                </a:solidFill>
                <a:latin typeface="微軟正黑體" panose="020B0604030504040204" pitchFamily="34" charset="-120"/>
                <a:ea typeface="微軟正黑體" panose="020B0604030504040204" pitchFamily="34" charset="-120"/>
                <a:cs typeface="MS Gothic"/>
              </a:rPr>
              <a:t>和公司秘書服務</a:t>
            </a:r>
            <a:endParaRPr sz="1500" b="1" dirty="0">
              <a:solidFill>
                <a:schemeClr val="bg1"/>
              </a:solidFill>
              <a:latin typeface="微軟正黑體" panose="020B0604030504040204" pitchFamily="34" charset="-120"/>
              <a:ea typeface="微軟正黑體" panose="020B0604030504040204" pitchFamily="34" charset="-120"/>
              <a:cs typeface="MS Gothic"/>
            </a:endParaRPr>
          </a:p>
          <a:p>
            <a:pPr marL="111125" marR="5080" indent="-111760" algn="just">
              <a:lnSpc>
                <a:spcPct val="126000"/>
              </a:lnSpc>
              <a:spcBef>
                <a:spcPts val="540"/>
              </a:spcBef>
              <a:buFont typeface="Arial"/>
              <a:buChar char="•"/>
              <a:tabLst>
                <a:tab pos="113664" algn="l"/>
              </a:tabLst>
            </a:pPr>
            <a:r>
              <a:rPr sz="1500" spc="-20" dirty="0">
                <a:solidFill>
                  <a:srgbClr val="303030"/>
                </a:solidFill>
                <a:latin typeface="微軟正黑體" panose="020B0604030504040204" pitchFamily="34" charset="-120"/>
                <a:ea typeface="微軟正黑體" panose="020B0604030504040204" pitchFamily="34" charset="-120"/>
                <a:cs typeface="MS Gothic"/>
              </a:rPr>
              <a:t>擔任公司財務總監	</a:t>
            </a:r>
            <a:r>
              <a:rPr sz="1500" dirty="0">
                <a:solidFill>
                  <a:srgbClr val="303030"/>
                </a:solidFill>
                <a:latin typeface="微軟正黑體" panose="020B0604030504040204" pitchFamily="34" charset="-120"/>
                <a:ea typeface="微軟正黑體" panose="020B0604030504040204" pitchFamily="34" charset="-120"/>
                <a:cs typeface="MS Gothic"/>
              </a:rPr>
              <a:t>及其財務團隊</a:t>
            </a:r>
            <a:r>
              <a:rPr sz="1500" spc="-15" dirty="0">
                <a:solidFill>
                  <a:srgbClr val="303030"/>
                </a:solidFill>
                <a:latin typeface="微軟正黑體" panose="020B0604030504040204" pitchFamily="34" charset="-120"/>
                <a:ea typeface="微軟正黑體" panose="020B0604030504040204" pitchFamily="34" charset="-120"/>
                <a:cs typeface="Microsoft JhengHei"/>
              </a:rPr>
              <a:t>，</a:t>
            </a:r>
            <a:r>
              <a:rPr sz="1500" spc="-50" dirty="0">
                <a:solidFill>
                  <a:srgbClr val="303030"/>
                </a:solidFill>
                <a:latin typeface="微軟正黑體" panose="020B0604030504040204" pitchFamily="34" charset="-120"/>
                <a:ea typeface="微軟正黑體" panose="020B0604030504040204" pitchFamily="34" charset="-120"/>
                <a:cs typeface="MS Gothic"/>
              </a:rPr>
              <a:t>提	</a:t>
            </a:r>
            <a:r>
              <a:rPr sz="1500" dirty="0">
                <a:solidFill>
                  <a:srgbClr val="303030"/>
                </a:solidFill>
                <a:latin typeface="微軟正黑體" panose="020B0604030504040204" pitchFamily="34" charset="-120"/>
                <a:ea typeface="微軟正黑體" panose="020B0604030504040204" pitchFamily="34" charset="-120"/>
                <a:cs typeface="MS Gothic"/>
              </a:rPr>
              <a:t>供按月</a:t>
            </a:r>
            <a:r>
              <a:rPr sz="1500" spc="-15" dirty="0">
                <a:solidFill>
                  <a:srgbClr val="303030"/>
                </a:solidFill>
                <a:latin typeface="微軟正黑體" panose="020B0604030504040204" pitchFamily="34" charset="-120"/>
                <a:ea typeface="微軟正黑體" panose="020B0604030504040204" pitchFamily="34" charset="-120"/>
                <a:cs typeface="Microsoft JhengHei"/>
              </a:rPr>
              <a:t>、</a:t>
            </a:r>
            <a:r>
              <a:rPr sz="1500" spc="-20" dirty="0">
                <a:solidFill>
                  <a:srgbClr val="303030"/>
                </a:solidFill>
                <a:latin typeface="微軟正黑體" panose="020B0604030504040204" pitchFamily="34" charset="-120"/>
                <a:ea typeface="微軟正黑體" panose="020B0604030504040204" pitchFamily="34" charset="-120"/>
                <a:cs typeface="MS Gothic"/>
              </a:rPr>
              <a:t>按季或按	</a:t>
            </a:r>
            <a:r>
              <a:rPr sz="1500" dirty="0">
                <a:solidFill>
                  <a:srgbClr val="303030"/>
                </a:solidFill>
                <a:latin typeface="微軟正黑體" panose="020B0604030504040204" pitchFamily="34" charset="-120"/>
                <a:ea typeface="微軟正黑體" panose="020B0604030504040204" pitchFamily="34" charset="-120"/>
                <a:cs typeface="MS Gothic"/>
              </a:rPr>
              <a:t>年的會計</a:t>
            </a:r>
            <a:r>
              <a:rPr sz="1500" spc="-40" dirty="0">
                <a:solidFill>
                  <a:srgbClr val="303030"/>
                </a:solidFill>
                <a:latin typeface="微軟正黑體" panose="020B0604030504040204" pitchFamily="34" charset="-120"/>
                <a:ea typeface="微軟正黑體" panose="020B0604030504040204" pitchFamily="34" charset="-120"/>
                <a:cs typeface="Microsoft JhengHei"/>
              </a:rPr>
              <a:t>服務</a:t>
            </a:r>
            <a:endParaRPr sz="1500" dirty="0">
              <a:latin typeface="微軟正黑體" panose="020B0604030504040204" pitchFamily="34" charset="-120"/>
              <a:ea typeface="微軟正黑體" panose="020B0604030504040204" pitchFamily="34" charset="-120"/>
              <a:cs typeface="Microsoft JhengHei"/>
            </a:endParaRPr>
          </a:p>
          <a:p>
            <a:pPr marL="111760" indent="-111760" algn="just">
              <a:lnSpc>
                <a:spcPct val="100000"/>
              </a:lnSpc>
              <a:spcBef>
                <a:spcPts val="915"/>
              </a:spcBef>
              <a:buFont typeface="Arial"/>
              <a:buChar char="•"/>
              <a:tabLst>
                <a:tab pos="111760" algn="l"/>
              </a:tabLst>
            </a:pPr>
            <a:r>
              <a:rPr sz="1500" spc="-25" dirty="0">
                <a:solidFill>
                  <a:srgbClr val="303030"/>
                </a:solidFill>
                <a:latin typeface="微軟正黑體" panose="020B0604030504040204" pitchFamily="34" charset="-120"/>
                <a:ea typeface="微軟正黑體" panose="020B0604030504040204" pitchFamily="34" charset="-120"/>
                <a:cs typeface="MS Gothic"/>
              </a:rPr>
              <a:t>法定審核</a:t>
            </a:r>
            <a:endParaRPr sz="1500" dirty="0">
              <a:latin typeface="微軟正黑體" panose="020B0604030504040204" pitchFamily="34" charset="-120"/>
              <a:ea typeface="微軟正黑體" panose="020B0604030504040204" pitchFamily="34" charset="-120"/>
              <a:cs typeface="MS Gothic"/>
            </a:endParaRPr>
          </a:p>
          <a:p>
            <a:pPr marL="111760" indent="-111760" algn="just">
              <a:lnSpc>
                <a:spcPct val="100000"/>
              </a:lnSpc>
              <a:spcBef>
                <a:spcPts val="530"/>
              </a:spcBef>
              <a:buFont typeface="Arial"/>
              <a:buChar char="•"/>
              <a:tabLst>
                <a:tab pos="111760" algn="l"/>
              </a:tabLst>
            </a:pPr>
            <a:r>
              <a:rPr sz="1500" dirty="0">
                <a:solidFill>
                  <a:srgbClr val="303030"/>
                </a:solidFill>
                <a:latin typeface="微軟正黑體" panose="020B0604030504040204" pitchFamily="34" charset="-120"/>
                <a:ea typeface="微軟正黑體" panose="020B0604030504040204" pitchFamily="34" charset="-120"/>
                <a:cs typeface="Microsoft JhengHei"/>
              </a:rPr>
              <a:t>稅務策劃及</a:t>
            </a:r>
            <a:r>
              <a:rPr sz="1500" spc="-35" dirty="0">
                <a:solidFill>
                  <a:srgbClr val="303030"/>
                </a:solidFill>
                <a:latin typeface="微軟正黑體" panose="020B0604030504040204" pitchFamily="34" charset="-120"/>
                <a:ea typeface="微軟正黑體" panose="020B0604030504040204" pitchFamily="34" charset="-120"/>
                <a:cs typeface="MS Gothic"/>
              </a:rPr>
              <a:t>申報</a:t>
            </a:r>
            <a:endParaRPr sz="1500" dirty="0">
              <a:latin typeface="微軟正黑體" panose="020B0604030504040204" pitchFamily="34" charset="-120"/>
              <a:ea typeface="微軟正黑體" panose="020B0604030504040204" pitchFamily="34" charset="-120"/>
              <a:cs typeface="MS Gothic"/>
            </a:endParaRPr>
          </a:p>
          <a:p>
            <a:pPr marL="111125" marR="5080" indent="-111760" algn="just">
              <a:lnSpc>
                <a:spcPct val="132600"/>
              </a:lnSpc>
              <a:spcBef>
                <a:spcPts val="35"/>
              </a:spcBef>
              <a:buFont typeface="Arial"/>
              <a:buChar char="•"/>
              <a:tabLst>
                <a:tab pos="113664" algn="l"/>
              </a:tabLst>
            </a:pPr>
            <a:r>
              <a:rPr sz="1500" dirty="0">
                <a:solidFill>
                  <a:srgbClr val="303030"/>
                </a:solidFill>
                <a:latin typeface="微軟正黑體" panose="020B0604030504040204" pitchFamily="34" charset="-120"/>
                <a:ea typeface="微軟正黑體" panose="020B0604030504040204" pitchFamily="34" charset="-120"/>
                <a:cs typeface="MS Gothic"/>
              </a:rPr>
              <a:t>擔任公司秘書及</a:t>
            </a:r>
            <a:r>
              <a:rPr sz="1500" spc="-50" dirty="0">
                <a:solidFill>
                  <a:srgbClr val="303030"/>
                </a:solidFill>
                <a:latin typeface="微軟正黑體" panose="020B0604030504040204" pitchFamily="34" charset="-120"/>
                <a:ea typeface="微軟正黑體" panose="020B0604030504040204" pitchFamily="34" charset="-120"/>
                <a:cs typeface="Microsoft JhengHei"/>
              </a:rPr>
              <a:t>相	</a:t>
            </a:r>
            <a:r>
              <a:rPr sz="1500" dirty="0">
                <a:solidFill>
                  <a:srgbClr val="303030"/>
                </a:solidFill>
                <a:latin typeface="微軟正黑體" panose="020B0604030504040204" pitchFamily="34" charset="-120"/>
                <a:ea typeface="微軟正黑體" panose="020B0604030504040204" pitchFamily="34" charset="-120"/>
                <a:cs typeface="Microsoft JhengHei"/>
              </a:rPr>
              <a:t>關</a:t>
            </a:r>
            <a:r>
              <a:rPr sz="1500" spc="-15" dirty="0">
                <a:solidFill>
                  <a:srgbClr val="303030"/>
                </a:solidFill>
                <a:latin typeface="微軟正黑體" panose="020B0604030504040204" pitchFamily="34" charset="-120"/>
                <a:ea typeface="微軟正黑體" panose="020B0604030504040204" pitchFamily="34" charset="-120"/>
                <a:cs typeface="MS Gothic"/>
              </a:rPr>
              <a:t>專業文件處理</a:t>
            </a:r>
            <a:endParaRPr sz="1500" dirty="0">
              <a:latin typeface="微軟正黑體" panose="020B0604030504040204" pitchFamily="34" charset="-120"/>
              <a:ea typeface="微軟正黑體" panose="020B0604030504040204" pitchFamily="34" charset="-120"/>
              <a:cs typeface="MS Gothic"/>
            </a:endParaRPr>
          </a:p>
        </p:txBody>
      </p:sp>
      <p:grpSp>
        <p:nvGrpSpPr>
          <p:cNvPr id="12" name="object 12"/>
          <p:cNvGrpSpPr/>
          <p:nvPr/>
        </p:nvGrpSpPr>
        <p:grpSpPr>
          <a:xfrm>
            <a:off x="3581336" y="2681541"/>
            <a:ext cx="1844039" cy="659765"/>
            <a:chOff x="3581336" y="2681541"/>
            <a:chExt cx="1844039" cy="659765"/>
          </a:xfrm>
        </p:grpSpPr>
        <p:sp>
          <p:nvSpPr>
            <p:cNvPr id="13" name="object 13"/>
            <p:cNvSpPr/>
            <p:nvPr/>
          </p:nvSpPr>
          <p:spPr>
            <a:xfrm>
              <a:off x="3586733" y="2686939"/>
              <a:ext cx="1833245" cy="648970"/>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14" name="object 14"/>
            <p:cNvSpPr/>
            <p:nvPr/>
          </p:nvSpPr>
          <p:spPr>
            <a:xfrm>
              <a:off x="3586733"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grpSp>
      <p:sp>
        <p:nvSpPr>
          <p:cNvPr id="15" name="object 15"/>
          <p:cNvSpPr txBox="1"/>
          <p:nvPr/>
        </p:nvSpPr>
        <p:spPr>
          <a:xfrm>
            <a:off x="3906075" y="2867724"/>
            <a:ext cx="1160780" cy="243656"/>
          </a:xfrm>
          <a:prstGeom prst="rect">
            <a:avLst/>
          </a:prstGeom>
        </p:spPr>
        <p:txBody>
          <a:bodyPr vert="horz" wrap="square" lIns="0" tIns="12700" rIns="0" bIns="0" rtlCol="0">
            <a:spAutoFit/>
          </a:bodyPr>
          <a:lstStyle/>
          <a:p>
            <a:pPr>
              <a:lnSpc>
                <a:spcPct val="100000"/>
              </a:lnSpc>
              <a:spcBef>
                <a:spcPts val="100"/>
              </a:spcBef>
            </a:pPr>
            <a:r>
              <a:rPr sz="1500" b="1" dirty="0">
                <a:solidFill>
                  <a:schemeClr val="bg1"/>
                </a:solidFill>
                <a:latin typeface="微軟正黑體" panose="020B0604030504040204" pitchFamily="34" charset="-120"/>
                <a:ea typeface="微軟正黑體" panose="020B0604030504040204" pitchFamily="34" charset="-120"/>
                <a:cs typeface="Yu Gothic"/>
              </a:rPr>
              <a:t>內</a:t>
            </a:r>
            <a:r>
              <a:rPr sz="1500" b="1" dirty="0">
                <a:solidFill>
                  <a:schemeClr val="bg1"/>
                </a:solidFill>
                <a:latin typeface="微軟正黑體" panose="020B0604030504040204" pitchFamily="34" charset="-120"/>
                <a:ea typeface="微軟正黑體" panose="020B0604030504040204" pitchFamily="34" charset="-120"/>
                <a:cs typeface="MS Gothic"/>
              </a:rPr>
              <a:t>部控制審</a:t>
            </a:r>
            <a:r>
              <a:rPr sz="1500" b="1" spc="-50" dirty="0">
                <a:solidFill>
                  <a:schemeClr val="bg1"/>
                </a:solidFill>
                <a:latin typeface="微軟正黑體" panose="020B0604030504040204" pitchFamily="34" charset="-120"/>
                <a:ea typeface="微軟正黑體" panose="020B0604030504040204" pitchFamily="34" charset="-120"/>
                <a:cs typeface="Microsoft YaHei"/>
              </a:rPr>
              <a:t>查</a:t>
            </a:r>
            <a:endParaRPr sz="1500" b="1" dirty="0">
              <a:solidFill>
                <a:schemeClr val="bg1"/>
              </a:solidFill>
              <a:latin typeface="微軟正黑體" panose="020B0604030504040204" pitchFamily="34" charset="-120"/>
              <a:ea typeface="微軟正黑體" panose="020B0604030504040204" pitchFamily="34" charset="-120"/>
              <a:cs typeface="Microsoft YaHei"/>
            </a:endParaRPr>
          </a:p>
        </p:txBody>
      </p:sp>
      <p:grpSp>
        <p:nvGrpSpPr>
          <p:cNvPr id="16" name="object 16"/>
          <p:cNvGrpSpPr/>
          <p:nvPr/>
        </p:nvGrpSpPr>
        <p:grpSpPr>
          <a:xfrm>
            <a:off x="3581336" y="3330079"/>
            <a:ext cx="1844039" cy="2604770"/>
            <a:chOff x="3581336" y="3330079"/>
            <a:chExt cx="1844039" cy="2604770"/>
          </a:xfrm>
        </p:grpSpPr>
        <p:sp>
          <p:nvSpPr>
            <p:cNvPr id="17" name="object 17"/>
            <p:cNvSpPr/>
            <p:nvPr/>
          </p:nvSpPr>
          <p:spPr>
            <a:xfrm>
              <a:off x="3586733" y="3335477"/>
              <a:ext cx="1833245" cy="2593975"/>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18" name="object 18"/>
            <p:cNvSpPr/>
            <p:nvPr/>
          </p:nvSpPr>
          <p:spPr>
            <a:xfrm>
              <a:off x="3586733"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grpSp>
      <p:sp>
        <p:nvSpPr>
          <p:cNvPr id="19" name="object 19"/>
          <p:cNvSpPr txBox="1"/>
          <p:nvPr/>
        </p:nvSpPr>
        <p:spPr>
          <a:xfrm>
            <a:off x="3666997" y="3385184"/>
            <a:ext cx="1640839" cy="482600"/>
          </a:xfrm>
          <a:prstGeom prst="rect">
            <a:avLst/>
          </a:prstGeom>
        </p:spPr>
        <p:txBody>
          <a:bodyPr vert="horz" wrap="square" lIns="0" tIns="12700" rIns="0" bIns="0" rtlCol="0">
            <a:spAutoFit/>
          </a:bodyPr>
          <a:lstStyle/>
          <a:p>
            <a:pPr marL="111760" marR="5080" indent="-111760">
              <a:lnSpc>
                <a:spcPct val="100000"/>
              </a:lnSpc>
              <a:spcBef>
                <a:spcPts val="100"/>
              </a:spcBef>
              <a:buFont typeface="Arial"/>
              <a:buChar char="•"/>
              <a:tabLst>
                <a:tab pos="114300" algn="l"/>
              </a:tabLst>
            </a:pPr>
            <a:r>
              <a:rPr sz="1500" spc="-20" dirty="0">
                <a:solidFill>
                  <a:srgbClr val="303030"/>
                </a:solidFill>
                <a:latin typeface="微軟正黑體" panose="020B0604030504040204" pitchFamily="34" charset="-120"/>
                <a:ea typeface="微軟正黑體" panose="020B0604030504040204" pitchFamily="34" charset="-120"/>
                <a:cs typeface="MS Gothic"/>
              </a:rPr>
              <a:t>風險評估報告和業	</a:t>
            </a:r>
            <a:r>
              <a:rPr sz="1500" spc="-25" dirty="0">
                <a:solidFill>
                  <a:srgbClr val="303030"/>
                </a:solidFill>
                <a:latin typeface="微軟正黑體" panose="020B0604030504040204" pitchFamily="34" charset="-120"/>
                <a:ea typeface="微軟正黑體" panose="020B0604030504040204" pitchFamily="34" charset="-120"/>
                <a:cs typeface="MS Gothic"/>
              </a:rPr>
              <a:t>務流程建議</a:t>
            </a:r>
            <a:endParaRPr sz="1500" dirty="0">
              <a:latin typeface="微軟正黑體" panose="020B0604030504040204" pitchFamily="34" charset="-120"/>
              <a:ea typeface="微軟正黑體" panose="020B0604030504040204" pitchFamily="34" charset="-120"/>
              <a:cs typeface="MS Gothic"/>
            </a:endParaRPr>
          </a:p>
        </p:txBody>
      </p:sp>
      <p:grpSp>
        <p:nvGrpSpPr>
          <p:cNvPr id="20" name="object 20"/>
          <p:cNvGrpSpPr/>
          <p:nvPr/>
        </p:nvGrpSpPr>
        <p:grpSpPr>
          <a:xfrm>
            <a:off x="5695822" y="2634780"/>
            <a:ext cx="1844039" cy="659765"/>
            <a:chOff x="5670740" y="2681541"/>
            <a:chExt cx="1844039" cy="659765"/>
          </a:xfrm>
        </p:grpSpPr>
        <p:sp>
          <p:nvSpPr>
            <p:cNvPr id="21" name="object 21"/>
            <p:cNvSpPr/>
            <p:nvPr/>
          </p:nvSpPr>
          <p:spPr>
            <a:xfrm>
              <a:off x="5676138" y="2686939"/>
              <a:ext cx="1833245" cy="648970"/>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22" name="object 22"/>
            <p:cNvSpPr/>
            <p:nvPr/>
          </p:nvSpPr>
          <p:spPr>
            <a:xfrm>
              <a:off x="5676138"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grpSp>
      <p:sp>
        <p:nvSpPr>
          <p:cNvPr id="23" name="object 23"/>
          <p:cNvSpPr txBox="1"/>
          <p:nvPr/>
        </p:nvSpPr>
        <p:spPr>
          <a:xfrm>
            <a:off x="5860351" y="2802371"/>
            <a:ext cx="1604010" cy="475130"/>
          </a:xfrm>
          <a:prstGeom prst="rect">
            <a:avLst/>
          </a:prstGeom>
        </p:spPr>
        <p:txBody>
          <a:bodyPr vert="horz" wrap="square" lIns="0" tIns="13335" rIns="0" bIns="0" rtlCol="0">
            <a:spAutoFit/>
          </a:bodyPr>
          <a:lstStyle/>
          <a:p>
            <a:pPr>
              <a:lnSpc>
                <a:spcPct val="100000"/>
              </a:lnSpc>
              <a:spcBef>
                <a:spcPts val="105"/>
              </a:spcBef>
            </a:pPr>
            <a:r>
              <a:rPr sz="1500" b="1" spc="-25" dirty="0">
                <a:solidFill>
                  <a:schemeClr val="bg1"/>
                </a:solidFill>
                <a:latin typeface="微軟正黑體" panose="020B0604030504040204" pitchFamily="34" charset="-120"/>
                <a:ea typeface="微軟正黑體" panose="020B0604030504040204" pitchFamily="34" charset="-120"/>
                <a:cs typeface="MS Gothic"/>
              </a:rPr>
              <a:t>反清洗黑錢合規諮詢</a:t>
            </a:r>
            <a:endParaRPr sz="1500" b="1" dirty="0">
              <a:solidFill>
                <a:schemeClr val="bg1"/>
              </a:solidFill>
              <a:latin typeface="微軟正黑體" panose="020B0604030504040204" pitchFamily="34" charset="-120"/>
              <a:ea typeface="微軟正黑體" panose="020B0604030504040204" pitchFamily="34" charset="-120"/>
              <a:cs typeface="MS Gothic"/>
            </a:endParaRPr>
          </a:p>
        </p:txBody>
      </p:sp>
      <p:grpSp>
        <p:nvGrpSpPr>
          <p:cNvPr id="24" name="object 24"/>
          <p:cNvGrpSpPr/>
          <p:nvPr/>
        </p:nvGrpSpPr>
        <p:grpSpPr>
          <a:xfrm>
            <a:off x="5670740" y="3330079"/>
            <a:ext cx="1844039" cy="2604770"/>
            <a:chOff x="5670740" y="3330079"/>
            <a:chExt cx="1844039" cy="2604770"/>
          </a:xfrm>
        </p:grpSpPr>
        <p:sp>
          <p:nvSpPr>
            <p:cNvPr id="25" name="object 25"/>
            <p:cNvSpPr/>
            <p:nvPr/>
          </p:nvSpPr>
          <p:spPr>
            <a:xfrm>
              <a:off x="5676138" y="3335477"/>
              <a:ext cx="1833245" cy="2593975"/>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26" name="object 26"/>
            <p:cNvSpPr/>
            <p:nvPr/>
          </p:nvSpPr>
          <p:spPr>
            <a:xfrm>
              <a:off x="5676138"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grpSp>
      <p:sp>
        <p:nvSpPr>
          <p:cNvPr id="27" name="object 27"/>
          <p:cNvSpPr txBox="1"/>
          <p:nvPr/>
        </p:nvSpPr>
        <p:spPr>
          <a:xfrm>
            <a:off x="5757036" y="3344036"/>
            <a:ext cx="1649730" cy="1290955"/>
          </a:xfrm>
          <a:prstGeom prst="rect">
            <a:avLst/>
          </a:prstGeom>
        </p:spPr>
        <p:txBody>
          <a:bodyPr vert="horz" wrap="square" lIns="0" tIns="13335" rIns="0" bIns="0" rtlCol="0">
            <a:spAutoFit/>
          </a:bodyPr>
          <a:lstStyle/>
          <a:p>
            <a:pPr marL="111760" marR="5080" indent="-111760" algn="just">
              <a:lnSpc>
                <a:spcPct val="105000"/>
              </a:lnSpc>
              <a:spcBef>
                <a:spcPts val="105"/>
              </a:spcBef>
              <a:buFont typeface="Arial"/>
              <a:buChar char="•"/>
              <a:tabLst>
                <a:tab pos="114300" algn="l"/>
              </a:tabLst>
            </a:pPr>
            <a:r>
              <a:rPr sz="1500" spc="-20" dirty="0">
                <a:solidFill>
                  <a:srgbClr val="303030"/>
                </a:solidFill>
                <a:latin typeface="微軟正黑體" panose="020B0604030504040204" pitchFamily="34" charset="-120"/>
                <a:ea typeface="微軟正黑體" panose="020B0604030504040204" pitchFamily="34" charset="-120"/>
                <a:cs typeface="MS Gothic"/>
              </a:rPr>
              <a:t>反清洗黑錢風險評	估，反清洗黑錢交	</a:t>
            </a:r>
            <a:r>
              <a:rPr sz="1500" spc="-10" dirty="0">
                <a:solidFill>
                  <a:srgbClr val="303030"/>
                </a:solidFill>
                <a:latin typeface="微軟正黑體" panose="020B0604030504040204" pitchFamily="34" charset="-120"/>
                <a:ea typeface="微軟正黑體" panose="020B0604030504040204" pitchFamily="34" charset="-120"/>
                <a:cs typeface="MS Gothic"/>
              </a:rPr>
              <a:t>易監控，客</a:t>
            </a:r>
            <a:r>
              <a:rPr sz="1500" spc="-10" dirty="0">
                <a:solidFill>
                  <a:srgbClr val="303030"/>
                </a:solidFill>
                <a:latin typeface="微軟正黑體" panose="020B0604030504040204" pitchFamily="34" charset="-120"/>
                <a:ea typeface="微軟正黑體" panose="020B0604030504040204" pitchFamily="34" charset="-120"/>
                <a:cs typeface="Yu Gothic"/>
              </a:rPr>
              <a:t>戶</a:t>
            </a:r>
            <a:r>
              <a:rPr sz="1500" spc="-40" dirty="0">
                <a:solidFill>
                  <a:srgbClr val="303030"/>
                </a:solidFill>
                <a:latin typeface="微軟正黑體" panose="020B0604030504040204" pitchFamily="34" charset="-120"/>
                <a:ea typeface="微軟正黑體" panose="020B0604030504040204" pitchFamily="34" charset="-120"/>
                <a:cs typeface="MS Gothic"/>
              </a:rPr>
              <a:t>盡職</a:t>
            </a:r>
            <a:endParaRPr sz="1500" dirty="0">
              <a:latin typeface="微軟正黑體" panose="020B0604030504040204" pitchFamily="34" charset="-120"/>
              <a:ea typeface="微軟正黑體" panose="020B0604030504040204" pitchFamily="34" charset="-120"/>
              <a:cs typeface="MS Gothic"/>
            </a:endParaRPr>
          </a:p>
          <a:p>
            <a:pPr marL="114300" marR="5080">
              <a:lnSpc>
                <a:spcPct val="105300"/>
              </a:lnSpc>
              <a:spcBef>
                <a:spcPts val="495"/>
              </a:spcBef>
            </a:pPr>
            <a:r>
              <a:rPr sz="1500" dirty="0">
                <a:solidFill>
                  <a:srgbClr val="303030"/>
                </a:solidFill>
                <a:latin typeface="微軟正黑體" panose="020B0604030504040204" pitchFamily="34" charset="-120"/>
                <a:ea typeface="微軟正黑體" panose="020B0604030504040204" pitchFamily="34" charset="-120"/>
                <a:cs typeface="MS Gothic"/>
              </a:rPr>
              <a:t>調</a:t>
            </a:r>
            <a:r>
              <a:rPr sz="1500" dirty="0">
                <a:solidFill>
                  <a:srgbClr val="303030"/>
                </a:solidFill>
                <a:latin typeface="微軟正黑體" panose="020B0604030504040204" pitchFamily="34" charset="-120"/>
                <a:ea typeface="微軟正黑體" panose="020B0604030504040204" pitchFamily="34" charset="-120"/>
                <a:cs typeface="Microsoft YaHei"/>
              </a:rPr>
              <a:t>查</a:t>
            </a:r>
            <a:r>
              <a:rPr sz="1500" spc="-20" dirty="0">
                <a:solidFill>
                  <a:srgbClr val="303030"/>
                </a:solidFill>
                <a:latin typeface="微軟正黑體" panose="020B0604030504040204" pitchFamily="34" charset="-120"/>
                <a:ea typeface="微軟正黑體" panose="020B0604030504040204" pitchFamily="34" charset="-120"/>
                <a:cs typeface="MS Gothic"/>
              </a:rPr>
              <a:t>，反清洗黑錢政策和程式設置</a:t>
            </a:r>
            <a:endParaRPr sz="1500" dirty="0">
              <a:latin typeface="微軟正黑體" panose="020B0604030504040204" pitchFamily="34" charset="-120"/>
              <a:ea typeface="微軟正黑體" panose="020B0604030504040204" pitchFamily="34" charset="-120"/>
              <a:cs typeface="MS Gothic"/>
            </a:endParaRPr>
          </a:p>
        </p:txBody>
      </p:sp>
      <p:grpSp>
        <p:nvGrpSpPr>
          <p:cNvPr id="28" name="object 28"/>
          <p:cNvGrpSpPr/>
          <p:nvPr/>
        </p:nvGrpSpPr>
        <p:grpSpPr>
          <a:xfrm>
            <a:off x="7760271" y="2681541"/>
            <a:ext cx="1844039" cy="659765"/>
            <a:chOff x="7760271" y="2681541"/>
            <a:chExt cx="1844039" cy="659765"/>
          </a:xfrm>
        </p:grpSpPr>
        <p:sp>
          <p:nvSpPr>
            <p:cNvPr id="29" name="object 29"/>
            <p:cNvSpPr/>
            <p:nvPr/>
          </p:nvSpPr>
          <p:spPr>
            <a:xfrm>
              <a:off x="7765668" y="2686939"/>
              <a:ext cx="1833245" cy="648970"/>
            </a:xfrm>
            <a:custGeom>
              <a:avLst/>
              <a:gdLst/>
              <a:ahLst/>
              <a:cxnLst/>
              <a:rect l="l" t="t" r="r" b="b"/>
              <a:pathLst>
                <a:path w="1833245" h="648970">
                  <a:moveTo>
                    <a:pt x="1832863" y="0"/>
                  </a:moveTo>
                  <a:lnTo>
                    <a:pt x="0" y="0"/>
                  </a:lnTo>
                  <a:lnTo>
                    <a:pt x="0" y="648462"/>
                  </a:lnTo>
                  <a:lnTo>
                    <a:pt x="1832863" y="648462"/>
                  </a:lnTo>
                  <a:lnTo>
                    <a:pt x="1832863" y="0"/>
                  </a:lnTo>
                  <a:close/>
                </a:path>
              </a:pathLst>
            </a:custGeom>
            <a:solidFill>
              <a:srgbClr val="40B9D2"/>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30" name="object 30"/>
            <p:cNvSpPr/>
            <p:nvPr/>
          </p:nvSpPr>
          <p:spPr>
            <a:xfrm>
              <a:off x="7765668" y="2686939"/>
              <a:ext cx="1833245" cy="648970"/>
            </a:xfrm>
            <a:custGeom>
              <a:avLst/>
              <a:gdLst/>
              <a:ahLst/>
              <a:cxnLst/>
              <a:rect l="l" t="t" r="r" b="b"/>
              <a:pathLst>
                <a:path w="1833245" h="648970">
                  <a:moveTo>
                    <a:pt x="0" y="648462"/>
                  </a:moveTo>
                  <a:lnTo>
                    <a:pt x="1832863" y="648462"/>
                  </a:lnTo>
                  <a:lnTo>
                    <a:pt x="1832863" y="0"/>
                  </a:lnTo>
                  <a:lnTo>
                    <a:pt x="0" y="0"/>
                  </a:lnTo>
                  <a:lnTo>
                    <a:pt x="0" y="648462"/>
                  </a:lnTo>
                  <a:close/>
                </a:path>
              </a:pathLst>
            </a:custGeom>
            <a:ln w="10795">
              <a:solidFill>
                <a:srgbClr val="40B9D2"/>
              </a:solidFill>
            </a:ln>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grpSp>
      <p:sp>
        <p:nvSpPr>
          <p:cNvPr id="31" name="object 31"/>
          <p:cNvSpPr txBox="1"/>
          <p:nvPr/>
        </p:nvSpPr>
        <p:spPr>
          <a:xfrm>
            <a:off x="8111617" y="2869819"/>
            <a:ext cx="1149985" cy="243656"/>
          </a:xfrm>
          <a:prstGeom prst="rect">
            <a:avLst/>
          </a:prstGeom>
        </p:spPr>
        <p:txBody>
          <a:bodyPr vert="horz" wrap="square" lIns="0" tIns="12700" rIns="0" bIns="0" rtlCol="0">
            <a:spAutoFit/>
          </a:bodyPr>
          <a:lstStyle/>
          <a:p>
            <a:pPr>
              <a:lnSpc>
                <a:spcPct val="100000"/>
              </a:lnSpc>
              <a:spcBef>
                <a:spcPts val="100"/>
              </a:spcBef>
            </a:pPr>
            <a:r>
              <a:rPr sz="1500" b="1" spc="-25" dirty="0">
                <a:solidFill>
                  <a:schemeClr val="bg1"/>
                </a:solidFill>
                <a:latin typeface="微軟正黑體" panose="020B0604030504040204" pitchFamily="34" charset="-120"/>
                <a:ea typeface="微軟正黑體" panose="020B0604030504040204" pitchFamily="34" charset="-120"/>
                <a:cs typeface="MS Gothic"/>
              </a:rPr>
              <a:t>上市諮詢服務</a:t>
            </a:r>
            <a:endParaRPr sz="1500" b="1" dirty="0">
              <a:solidFill>
                <a:schemeClr val="bg1"/>
              </a:solidFill>
              <a:latin typeface="微軟正黑體" panose="020B0604030504040204" pitchFamily="34" charset="-120"/>
              <a:ea typeface="微軟正黑體" panose="020B0604030504040204" pitchFamily="34" charset="-120"/>
              <a:cs typeface="MS Gothic"/>
            </a:endParaRPr>
          </a:p>
        </p:txBody>
      </p:sp>
      <p:grpSp>
        <p:nvGrpSpPr>
          <p:cNvPr id="32" name="object 32"/>
          <p:cNvGrpSpPr/>
          <p:nvPr/>
        </p:nvGrpSpPr>
        <p:grpSpPr>
          <a:xfrm>
            <a:off x="7760271" y="3330079"/>
            <a:ext cx="1844039" cy="2604770"/>
            <a:chOff x="7760271" y="3330079"/>
            <a:chExt cx="1844039" cy="2604770"/>
          </a:xfrm>
        </p:grpSpPr>
        <p:sp>
          <p:nvSpPr>
            <p:cNvPr id="33" name="object 33"/>
            <p:cNvSpPr/>
            <p:nvPr/>
          </p:nvSpPr>
          <p:spPr>
            <a:xfrm>
              <a:off x="7765668" y="3335477"/>
              <a:ext cx="1833245" cy="2593975"/>
            </a:xfrm>
            <a:custGeom>
              <a:avLst/>
              <a:gdLst/>
              <a:ahLst/>
              <a:cxnLst/>
              <a:rect l="l" t="t" r="r" b="b"/>
              <a:pathLst>
                <a:path w="1833245" h="2593975">
                  <a:moveTo>
                    <a:pt x="1832863" y="0"/>
                  </a:moveTo>
                  <a:lnTo>
                    <a:pt x="0" y="0"/>
                  </a:lnTo>
                  <a:lnTo>
                    <a:pt x="0" y="2593975"/>
                  </a:lnTo>
                  <a:lnTo>
                    <a:pt x="1832863" y="2593975"/>
                  </a:lnTo>
                  <a:lnTo>
                    <a:pt x="1832863" y="0"/>
                  </a:lnTo>
                  <a:close/>
                </a:path>
              </a:pathLst>
            </a:custGeom>
            <a:solidFill>
              <a:srgbClr val="CEE7ED">
                <a:alpha val="90194"/>
              </a:srgbClr>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34" name="object 34"/>
            <p:cNvSpPr/>
            <p:nvPr/>
          </p:nvSpPr>
          <p:spPr>
            <a:xfrm>
              <a:off x="7765668" y="3335477"/>
              <a:ext cx="1833245" cy="2593975"/>
            </a:xfrm>
            <a:custGeom>
              <a:avLst/>
              <a:gdLst/>
              <a:ahLst/>
              <a:cxnLst/>
              <a:rect l="l" t="t" r="r" b="b"/>
              <a:pathLst>
                <a:path w="1833245" h="2593975">
                  <a:moveTo>
                    <a:pt x="0" y="2593975"/>
                  </a:moveTo>
                  <a:lnTo>
                    <a:pt x="1832863" y="2593975"/>
                  </a:lnTo>
                  <a:lnTo>
                    <a:pt x="1832863" y="0"/>
                  </a:lnTo>
                  <a:lnTo>
                    <a:pt x="0" y="0"/>
                  </a:lnTo>
                  <a:lnTo>
                    <a:pt x="0" y="2593975"/>
                  </a:lnTo>
                  <a:close/>
                </a:path>
              </a:pathLst>
            </a:custGeom>
            <a:ln w="10795">
              <a:solidFill>
                <a:srgbClr val="CEE7ED"/>
              </a:solidFill>
            </a:ln>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grpSp>
      <p:sp>
        <p:nvSpPr>
          <p:cNvPr id="35" name="object 35"/>
          <p:cNvSpPr txBox="1"/>
          <p:nvPr/>
        </p:nvSpPr>
        <p:spPr>
          <a:xfrm>
            <a:off x="7846821" y="3385184"/>
            <a:ext cx="1656080" cy="960119"/>
          </a:xfrm>
          <a:prstGeom prst="rect">
            <a:avLst/>
          </a:prstGeom>
        </p:spPr>
        <p:txBody>
          <a:bodyPr vert="horz" wrap="square" lIns="0" tIns="5715" rIns="0" bIns="0" rtlCol="0">
            <a:spAutoFit/>
          </a:bodyPr>
          <a:lstStyle/>
          <a:p>
            <a:pPr marL="111760" marR="5080" indent="-111760" algn="just">
              <a:lnSpc>
                <a:spcPct val="102899"/>
              </a:lnSpc>
              <a:spcBef>
                <a:spcPts val="45"/>
              </a:spcBef>
              <a:buFont typeface="Arial"/>
              <a:buChar char="•"/>
              <a:tabLst>
                <a:tab pos="114300" algn="l"/>
              </a:tabLst>
            </a:pPr>
            <a:r>
              <a:rPr sz="1500" spc="-20" dirty="0">
                <a:solidFill>
                  <a:srgbClr val="303030"/>
                </a:solidFill>
                <a:latin typeface="微軟正黑體" panose="020B0604030504040204" pitchFamily="34" charset="-120"/>
                <a:ea typeface="微軟正黑體" panose="020B0604030504040204" pitchFamily="34" charset="-120"/>
                <a:cs typeface="MS Gothic"/>
              </a:rPr>
              <a:t>上市審計，上市預	測，上市諮詢服務	</a:t>
            </a:r>
            <a:r>
              <a:rPr sz="1500" dirty="0">
                <a:solidFill>
                  <a:srgbClr val="303030"/>
                </a:solidFill>
                <a:latin typeface="微軟正黑體" panose="020B0604030504040204" pitchFamily="34" charset="-120"/>
                <a:ea typeface="微軟正黑體" panose="020B0604030504040204" pitchFamily="34" charset="-120"/>
                <a:cs typeface="MS Gothic"/>
              </a:rPr>
              <a:t>和監管機構的</a:t>
            </a:r>
            <a:r>
              <a:rPr sz="1500" dirty="0">
                <a:solidFill>
                  <a:srgbClr val="303030"/>
                </a:solidFill>
                <a:latin typeface="微軟正黑體" panose="020B0604030504040204" pitchFamily="34" charset="-120"/>
                <a:ea typeface="微軟正黑體" panose="020B0604030504040204" pitchFamily="34" charset="-120"/>
                <a:cs typeface="Microsoft YaHei"/>
              </a:rPr>
              <a:t>查</a:t>
            </a:r>
            <a:r>
              <a:rPr sz="1500" spc="-50" dirty="0">
                <a:solidFill>
                  <a:srgbClr val="303030"/>
                </a:solidFill>
                <a:latin typeface="微軟正黑體" panose="020B0604030504040204" pitchFamily="34" charset="-120"/>
                <a:ea typeface="微軟正黑體" panose="020B0604030504040204" pitchFamily="34" charset="-120"/>
                <a:cs typeface="MS Gothic"/>
              </a:rPr>
              <a:t>問	</a:t>
            </a:r>
            <a:r>
              <a:rPr sz="1500" spc="-40" dirty="0">
                <a:solidFill>
                  <a:srgbClr val="303030"/>
                </a:solidFill>
                <a:latin typeface="微軟正黑體" panose="020B0604030504040204" pitchFamily="34" charset="-120"/>
                <a:ea typeface="微軟正黑體" panose="020B0604030504040204" pitchFamily="34" charset="-120"/>
                <a:cs typeface="MS Gothic"/>
              </a:rPr>
              <a:t>處理</a:t>
            </a:r>
            <a:endParaRPr sz="1500" dirty="0">
              <a:latin typeface="微軟正黑體" panose="020B0604030504040204" pitchFamily="34" charset="-120"/>
              <a:ea typeface="微軟正黑體" panose="020B0604030504040204" pitchFamily="34" charset="-120"/>
              <a:cs typeface="MS Gothic"/>
            </a:endParaRPr>
          </a:p>
        </p:txBody>
      </p:sp>
      <p:grpSp>
        <p:nvGrpSpPr>
          <p:cNvPr id="36" name="object 36"/>
          <p:cNvGrpSpPr/>
          <p:nvPr/>
        </p:nvGrpSpPr>
        <p:grpSpPr>
          <a:xfrm>
            <a:off x="9849802" y="2681541"/>
            <a:ext cx="1844039" cy="659765"/>
            <a:chOff x="9849802" y="2681541"/>
            <a:chExt cx="1844039" cy="659765"/>
          </a:xfrm>
        </p:grpSpPr>
        <p:sp>
          <p:nvSpPr>
            <p:cNvPr id="37" name="object 37"/>
            <p:cNvSpPr/>
            <p:nvPr/>
          </p:nvSpPr>
          <p:spPr>
            <a:xfrm>
              <a:off x="9855200" y="2686939"/>
              <a:ext cx="1833245" cy="648970"/>
            </a:xfrm>
            <a:custGeom>
              <a:avLst/>
              <a:gdLst/>
              <a:ahLst/>
              <a:cxnLst/>
              <a:rect l="l" t="t" r="r" b="b"/>
              <a:pathLst>
                <a:path w="1833245" h="648970">
                  <a:moveTo>
                    <a:pt x="1832863" y="0"/>
                  </a:moveTo>
                  <a:lnTo>
                    <a:pt x="0" y="0"/>
                  </a:lnTo>
                  <a:lnTo>
                    <a:pt x="0" y="648462"/>
                  </a:lnTo>
                  <a:lnTo>
                    <a:pt x="1832863" y="648462"/>
                  </a:lnTo>
                  <a:lnTo>
                    <a:pt x="1832863" y="0"/>
                  </a:lnTo>
                  <a:close/>
                </a:path>
              </a:pathLst>
            </a:custGeom>
            <a:solidFill>
              <a:srgbClr val="40B9D2"/>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38" name="object 38"/>
            <p:cNvSpPr/>
            <p:nvPr/>
          </p:nvSpPr>
          <p:spPr>
            <a:xfrm>
              <a:off x="9855200" y="2686939"/>
              <a:ext cx="1833245" cy="648970"/>
            </a:xfrm>
            <a:custGeom>
              <a:avLst/>
              <a:gdLst/>
              <a:ahLst/>
              <a:cxnLst/>
              <a:rect l="l" t="t" r="r" b="b"/>
              <a:pathLst>
                <a:path w="1833245" h="648970">
                  <a:moveTo>
                    <a:pt x="0" y="648462"/>
                  </a:moveTo>
                  <a:lnTo>
                    <a:pt x="1832863" y="648462"/>
                  </a:lnTo>
                  <a:lnTo>
                    <a:pt x="1832863" y="0"/>
                  </a:lnTo>
                  <a:lnTo>
                    <a:pt x="0" y="0"/>
                  </a:lnTo>
                  <a:lnTo>
                    <a:pt x="0" y="648462"/>
                  </a:lnTo>
                  <a:close/>
                </a:path>
              </a:pathLst>
            </a:custGeom>
            <a:ln w="10795">
              <a:solidFill>
                <a:srgbClr val="40B9D2"/>
              </a:solidFill>
            </a:ln>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grpSp>
      <p:sp>
        <p:nvSpPr>
          <p:cNvPr id="39" name="object 39"/>
          <p:cNvSpPr txBox="1"/>
          <p:nvPr/>
        </p:nvSpPr>
        <p:spPr>
          <a:xfrm>
            <a:off x="10215308" y="2875026"/>
            <a:ext cx="1149985" cy="243656"/>
          </a:xfrm>
          <a:prstGeom prst="rect">
            <a:avLst/>
          </a:prstGeom>
        </p:spPr>
        <p:txBody>
          <a:bodyPr vert="horz" wrap="square" lIns="0" tIns="12700" rIns="0" bIns="0" rtlCol="0">
            <a:spAutoFit/>
          </a:bodyPr>
          <a:lstStyle/>
          <a:p>
            <a:pPr>
              <a:lnSpc>
                <a:spcPct val="100000"/>
              </a:lnSpc>
              <a:spcBef>
                <a:spcPts val="100"/>
              </a:spcBef>
            </a:pPr>
            <a:r>
              <a:rPr sz="1500" b="1" spc="-25" dirty="0">
                <a:solidFill>
                  <a:schemeClr val="bg1"/>
                </a:solidFill>
                <a:latin typeface="微軟正黑體" panose="020B0604030504040204" pitchFamily="34" charset="-120"/>
                <a:ea typeface="微軟正黑體" panose="020B0604030504040204" pitchFamily="34" charset="-120"/>
                <a:cs typeface="MS Gothic"/>
              </a:rPr>
              <a:t>財務諮詢服務</a:t>
            </a:r>
            <a:endParaRPr sz="1500" b="1" dirty="0">
              <a:solidFill>
                <a:schemeClr val="bg1"/>
              </a:solidFill>
              <a:latin typeface="微軟正黑體" panose="020B0604030504040204" pitchFamily="34" charset="-120"/>
              <a:ea typeface="微軟正黑體" panose="020B0604030504040204" pitchFamily="34" charset="-120"/>
              <a:cs typeface="MS Gothic"/>
            </a:endParaRPr>
          </a:p>
        </p:txBody>
      </p:sp>
      <p:grpSp>
        <p:nvGrpSpPr>
          <p:cNvPr id="40" name="object 40"/>
          <p:cNvGrpSpPr/>
          <p:nvPr/>
        </p:nvGrpSpPr>
        <p:grpSpPr>
          <a:xfrm>
            <a:off x="9849802" y="3330079"/>
            <a:ext cx="1844039" cy="2604770"/>
            <a:chOff x="9849802" y="3330079"/>
            <a:chExt cx="1844039" cy="2604770"/>
          </a:xfrm>
        </p:grpSpPr>
        <p:sp>
          <p:nvSpPr>
            <p:cNvPr id="41" name="object 41"/>
            <p:cNvSpPr/>
            <p:nvPr/>
          </p:nvSpPr>
          <p:spPr>
            <a:xfrm>
              <a:off x="9855200" y="3335477"/>
              <a:ext cx="1833245" cy="2593975"/>
            </a:xfrm>
            <a:custGeom>
              <a:avLst/>
              <a:gdLst/>
              <a:ahLst/>
              <a:cxnLst/>
              <a:rect l="l" t="t" r="r" b="b"/>
              <a:pathLst>
                <a:path w="1833245" h="2593975">
                  <a:moveTo>
                    <a:pt x="1832863" y="0"/>
                  </a:moveTo>
                  <a:lnTo>
                    <a:pt x="0" y="0"/>
                  </a:lnTo>
                  <a:lnTo>
                    <a:pt x="0" y="2593975"/>
                  </a:lnTo>
                  <a:lnTo>
                    <a:pt x="1832863" y="2593975"/>
                  </a:lnTo>
                  <a:lnTo>
                    <a:pt x="1832863" y="0"/>
                  </a:lnTo>
                  <a:close/>
                </a:path>
              </a:pathLst>
            </a:custGeom>
            <a:solidFill>
              <a:srgbClr val="CEE7ED">
                <a:alpha val="90194"/>
              </a:srgbClr>
            </a:solidFill>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sp>
          <p:nvSpPr>
            <p:cNvPr id="42" name="object 42"/>
            <p:cNvSpPr/>
            <p:nvPr/>
          </p:nvSpPr>
          <p:spPr>
            <a:xfrm>
              <a:off x="9855200" y="3335477"/>
              <a:ext cx="1833245" cy="2593975"/>
            </a:xfrm>
            <a:custGeom>
              <a:avLst/>
              <a:gdLst/>
              <a:ahLst/>
              <a:cxnLst/>
              <a:rect l="l" t="t" r="r" b="b"/>
              <a:pathLst>
                <a:path w="1833245" h="2593975">
                  <a:moveTo>
                    <a:pt x="0" y="2593975"/>
                  </a:moveTo>
                  <a:lnTo>
                    <a:pt x="1832863" y="2593975"/>
                  </a:lnTo>
                  <a:lnTo>
                    <a:pt x="1832863" y="0"/>
                  </a:lnTo>
                  <a:lnTo>
                    <a:pt x="0" y="0"/>
                  </a:lnTo>
                  <a:lnTo>
                    <a:pt x="0" y="2593975"/>
                  </a:lnTo>
                  <a:close/>
                </a:path>
              </a:pathLst>
            </a:custGeom>
            <a:ln w="10795">
              <a:solidFill>
                <a:srgbClr val="CEE7ED"/>
              </a:solidFill>
            </a:ln>
          </p:spPr>
          <p:txBody>
            <a:bodyPr wrap="square" lIns="0" tIns="0" rIns="0" bIns="0" rtlCol="0"/>
            <a:lstStyle/>
            <a:p>
              <a:endParaRPr sz="1500">
                <a:latin typeface="微軟正黑體" panose="020B0604030504040204" pitchFamily="34" charset="-120"/>
                <a:ea typeface="微軟正黑體" panose="020B0604030504040204" pitchFamily="34" charset="-120"/>
              </a:endParaRPr>
            </a:p>
          </p:txBody>
        </p:sp>
      </p:grpSp>
      <p:sp>
        <p:nvSpPr>
          <p:cNvPr id="43" name="object 43"/>
          <p:cNvSpPr txBox="1"/>
          <p:nvPr/>
        </p:nvSpPr>
        <p:spPr>
          <a:xfrm>
            <a:off x="9936480" y="3290696"/>
            <a:ext cx="1656080" cy="1437005"/>
          </a:xfrm>
          <a:prstGeom prst="rect">
            <a:avLst/>
          </a:prstGeom>
        </p:spPr>
        <p:txBody>
          <a:bodyPr vert="horz" wrap="square" lIns="0" tIns="12065" rIns="0" bIns="0" rtlCol="0">
            <a:spAutoFit/>
          </a:bodyPr>
          <a:lstStyle/>
          <a:p>
            <a:pPr marL="111760" marR="5080" indent="-111760" algn="just">
              <a:lnSpc>
                <a:spcPct val="125000"/>
              </a:lnSpc>
              <a:spcBef>
                <a:spcPts val="95"/>
              </a:spcBef>
              <a:buFont typeface="Arial"/>
              <a:buChar char="•"/>
              <a:tabLst>
                <a:tab pos="114300" algn="l"/>
              </a:tabLst>
            </a:pPr>
            <a:r>
              <a:rPr sz="1500" spc="-20" dirty="0">
                <a:solidFill>
                  <a:srgbClr val="303030"/>
                </a:solidFill>
                <a:latin typeface="微軟正黑體" panose="020B0604030504040204" pitchFamily="34" charset="-120"/>
                <a:ea typeface="微軟正黑體" panose="020B0604030504040204" pitchFamily="34" charset="-120"/>
                <a:cs typeface="MS Gothic"/>
              </a:rPr>
              <a:t>資本專案諮詢和管	</a:t>
            </a:r>
            <a:r>
              <a:rPr sz="1500" dirty="0">
                <a:solidFill>
                  <a:srgbClr val="303030"/>
                </a:solidFill>
                <a:latin typeface="微軟正黑體" panose="020B0604030504040204" pitchFamily="34" charset="-120"/>
                <a:ea typeface="微軟正黑體" panose="020B0604030504040204" pitchFamily="34" charset="-120"/>
                <a:cs typeface="MS Gothic"/>
              </a:rPr>
              <a:t>理</a:t>
            </a:r>
            <a:r>
              <a:rPr sz="1500" spc="-15" dirty="0">
                <a:solidFill>
                  <a:srgbClr val="303030"/>
                </a:solidFill>
                <a:latin typeface="微軟正黑體" panose="020B0604030504040204" pitchFamily="34" charset="-120"/>
                <a:ea typeface="微軟正黑體" panose="020B0604030504040204" pitchFamily="34" charset="-120"/>
                <a:cs typeface="Microsoft JhengHei"/>
              </a:rPr>
              <a:t>、</a:t>
            </a:r>
            <a:r>
              <a:rPr sz="1500" dirty="0">
                <a:solidFill>
                  <a:srgbClr val="303030"/>
                </a:solidFill>
                <a:latin typeface="微軟正黑體" panose="020B0604030504040204" pitchFamily="34" charset="-120"/>
                <a:ea typeface="微軟正黑體" panose="020B0604030504040204" pitchFamily="34" charset="-120"/>
                <a:cs typeface="MS Gothic"/>
              </a:rPr>
              <a:t>估</a:t>
            </a:r>
            <a:r>
              <a:rPr sz="1500" dirty="0">
                <a:solidFill>
                  <a:srgbClr val="303030"/>
                </a:solidFill>
                <a:latin typeface="微軟正黑體" panose="020B0604030504040204" pitchFamily="34" charset="-120"/>
                <a:ea typeface="微軟正黑體" panose="020B0604030504040204" pitchFamily="34" charset="-120"/>
                <a:cs typeface="Microsoft YaHei"/>
              </a:rPr>
              <a:t>值</a:t>
            </a:r>
            <a:r>
              <a:rPr sz="1500" spc="-15" dirty="0">
                <a:solidFill>
                  <a:srgbClr val="303030"/>
                </a:solidFill>
                <a:latin typeface="微軟正黑體" panose="020B0604030504040204" pitchFamily="34" charset="-120"/>
                <a:ea typeface="微軟正黑體" panose="020B0604030504040204" pitchFamily="34" charset="-120"/>
                <a:cs typeface="Microsoft JhengHei"/>
              </a:rPr>
              <a:t>、</a:t>
            </a:r>
            <a:r>
              <a:rPr sz="1500" spc="-35" dirty="0">
                <a:solidFill>
                  <a:srgbClr val="303030"/>
                </a:solidFill>
                <a:latin typeface="微軟正黑體" panose="020B0604030504040204" pitchFamily="34" charset="-120"/>
                <a:ea typeface="微軟正黑體" panose="020B0604030504040204" pitchFamily="34" charset="-120"/>
                <a:cs typeface="MS Gothic"/>
              </a:rPr>
              <a:t>財務盡	</a:t>
            </a:r>
            <a:r>
              <a:rPr sz="1500" dirty="0">
                <a:solidFill>
                  <a:srgbClr val="303030"/>
                </a:solidFill>
                <a:latin typeface="微軟正黑體" panose="020B0604030504040204" pitchFamily="34" charset="-120"/>
                <a:ea typeface="微軟正黑體" panose="020B0604030504040204" pitchFamily="34" charset="-120"/>
                <a:cs typeface="MS Gothic"/>
              </a:rPr>
              <a:t>職調</a:t>
            </a:r>
            <a:r>
              <a:rPr sz="1500" dirty="0">
                <a:solidFill>
                  <a:srgbClr val="303030"/>
                </a:solidFill>
                <a:latin typeface="微軟正黑體" panose="020B0604030504040204" pitchFamily="34" charset="-120"/>
                <a:ea typeface="微軟正黑體" panose="020B0604030504040204" pitchFamily="34" charset="-120"/>
                <a:cs typeface="Microsoft YaHei"/>
              </a:rPr>
              <a:t>查</a:t>
            </a:r>
            <a:r>
              <a:rPr sz="1500" dirty="0">
                <a:solidFill>
                  <a:srgbClr val="303030"/>
                </a:solidFill>
                <a:latin typeface="微軟正黑體" panose="020B0604030504040204" pitchFamily="34" charset="-120"/>
                <a:ea typeface="微軟正黑體" panose="020B0604030504040204" pitchFamily="34" charset="-120"/>
                <a:cs typeface="Microsoft JhengHei"/>
              </a:rPr>
              <a:t>、</a:t>
            </a:r>
            <a:r>
              <a:rPr sz="1500" dirty="0">
                <a:solidFill>
                  <a:srgbClr val="303030"/>
                </a:solidFill>
                <a:latin typeface="微軟正黑體" panose="020B0604030504040204" pitchFamily="34" charset="-120"/>
                <a:ea typeface="微軟正黑體" panose="020B0604030504040204" pitchFamily="34" charset="-120"/>
                <a:cs typeface="MS Gothic"/>
              </a:rPr>
              <a:t>周轉</a:t>
            </a:r>
            <a:r>
              <a:rPr sz="1500" dirty="0">
                <a:solidFill>
                  <a:srgbClr val="303030"/>
                </a:solidFill>
                <a:latin typeface="微軟正黑體" panose="020B0604030504040204" pitchFamily="34" charset="-120"/>
                <a:ea typeface="微軟正黑體" panose="020B0604030504040204" pitchFamily="34" charset="-120"/>
                <a:cs typeface="Microsoft JhengHei"/>
              </a:rPr>
              <a:t>、</a:t>
            </a:r>
            <a:r>
              <a:rPr sz="1500" spc="-50" dirty="0">
                <a:solidFill>
                  <a:srgbClr val="303030"/>
                </a:solidFill>
                <a:latin typeface="微軟正黑體" panose="020B0604030504040204" pitchFamily="34" charset="-120"/>
                <a:ea typeface="微軟正黑體" panose="020B0604030504040204" pitchFamily="34" charset="-120"/>
                <a:cs typeface="MS Gothic"/>
              </a:rPr>
              <a:t>重</a:t>
            </a:r>
            <a:endParaRPr sz="1500" dirty="0">
              <a:latin typeface="微軟正黑體" panose="020B0604030504040204" pitchFamily="34" charset="-120"/>
              <a:ea typeface="微軟正黑體" panose="020B0604030504040204" pitchFamily="34" charset="-120"/>
              <a:cs typeface="MS Gothic"/>
            </a:endParaRPr>
          </a:p>
          <a:p>
            <a:pPr marL="114300" marR="10795">
              <a:lnSpc>
                <a:spcPct val="105500"/>
              </a:lnSpc>
              <a:spcBef>
                <a:spcPts val="570"/>
              </a:spcBef>
            </a:pPr>
            <a:r>
              <a:rPr sz="1500" dirty="0">
                <a:solidFill>
                  <a:srgbClr val="303030"/>
                </a:solidFill>
                <a:latin typeface="微軟正黑體" panose="020B0604030504040204" pitchFamily="34" charset="-120"/>
                <a:ea typeface="微軟正黑體" panose="020B0604030504040204" pitchFamily="34" charset="-120"/>
                <a:cs typeface="MS Gothic"/>
              </a:rPr>
              <a:t>組</a:t>
            </a:r>
            <a:r>
              <a:rPr sz="1500" dirty="0">
                <a:solidFill>
                  <a:srgbClr val="303030"/>
                </a:solidFill>
                <a:latin typeface="微軟正黑體" panose="020B0604030504040204" pitchFamily="34" charset="-120"/>
                <a:ea typeface="微軟正黑體" panose="020B0604030504040204" pitchFamily="34" charset="-120"/>
                <a:cs typeface="Microsoft JhengHei"/>
              </a:rPr>
              <a:t>、</a:t>
            </a:r>
            <a:r>
              <a:rPr sz="1500" dirty="0">
                <a:solidFill>
                  <a:srgbClr val="303030"/>
                </a:solidFill>
                <a:latin typeface="微軟正黑體" panose="020B0604030504040204" pitchFamily="34" charset="-120"/>
                <a:ea typeface="微軟正黑體" panose="020B0604030504040204" pitchFamily="34" charset="-120"/>
                <a:cs typeface="MS Gothic"/>
              </a:rPr>
              <a:t>破</a:t>
            </a:r>
            <a:r>
              <a:rPr sz="1500" dirty="0">
                <a:solidFill>
                  <a:srgbClr val="303030"/>
                </a:solidFill>
                <a:latin typeface="微軟正黑體" panose="020B0604030504040204" pitchFamily="34" charset="-120"/>
                <a:ea typeface="微軟正黑體" panose="020B0604030504040204" pitchFamily="34" charset="-120"/>
                <a:cs typeface="Yu Gothic"/>
              </a:rPr>
              <a:t>產</a:t>
            </a:r>
            <a:r>
              <a:rPr sz="1500" dirty="0">
                <a:solidFill>
                  <a:srgbClr val="303030"/>
                </a:solidFill>
                <a:latin typeface="微軟正黑體" panose="020B0604030504040204" pitchFamily="34" charset="-120"/>
                <a:ea typeface="微軟正黑體" panose="020B0604030504040204" pitchFamily="34" charset="-120"/>
                <a:cs typeface="Microsoft JhengHei"/>
              </a:rPr>
              <a:t>、</a:t>
            </a:r>
            <a:r>
              <a:rPr sz="1500" spc="-30" dirty="0">
                <a:solidFill>
                  <a:srgbClr val="303030"/>
                </a:solidFill>
                <a:latin typeface="微軟正黑體" panose="020B0604030504040204" pitchFamily="34" charset="-120"/>
                <a:ea typeface="微軟正黑體" panose="020B0604030504040204" pitchFamily="34" charset="-120"/>
                <a:cs typeface="MS Gothic"/>
              </a:rPr>
              <a:t>並購和</a:t>
            </a:r>
            <a:r>
              <a:rPr sz="1500" spc="-25" dirty="0">
                <a:solidFill>
                  <a:srgbClr val="303030"/>
                </a:solidFill>
                <a:latin typeface="微軟正黑體" panose="020B0604030504040204" pitchFamily="34" charset="-120"/>
                <a:ea typeface="微軟正黑體" panose="020B0604030504040204" pitchFamily="34" charset="-120"/>
                <a:cs typeface="MS Gothic"/>
              </a:rPr>
              <a:t>解決爭議</a:t>
            </a:r>
            <a:endParaRPr sz="1500" dirty="0">
              <a:latin typeface="微軟正黑體" panose="020B0604030504040204" pitchFamily="34" charset="-120"/>
              <a:ea typeface="微軟正黑體" panose="020B0604030504040204" pitchFamily="34" charset="-120"/>
              <a:cs typeface="MS Gothic"/>
            </a:endParaRPr>
          </a:p>
        </p:txBody>
      </p:sp>
      <p:sp>
        <p:nvSpPr>
          <p:cNvPr id="44" name="object 44"/>
          <p:cNvSpPr txBox="1">
            <a:spLocks noGrp="1"/>
          </p:cNvSpPr>
          <p:nvPr>
            <p:ph type="ftr" sz="quarter" idx="5"/>
          </p:nvPr>
        </p:nvSpPr>
        <p:spPr>
          <a:xfrm>
            <a:off x="1357375" y="6363962"/>
            <a:ext cx="3401060" cy="205184"/>
          </a:xfrm>
          <a:prstGeom prst="rect">
            <a:avLst/>
          </a:prstGeom>
        </p:spPr>
        <p:txBody>
          <a:bodyPr vert="horz" wrap="square" lIns="0" tIns="0" rIns="0" bIns="0" rtlCol="0">
            <a:spAutoFit/>
          </a:bodyPr>
          <a:lstStyle/>
          <a:p>
            <a:pPr marL="12700">
              <a:lnSpc>
                <a:spcPts val="1635"/>
              </a:lnSpc>
            </a:pPr>
            <a:r>
              <a:rPr dirty="0">
                <a:latin typeface="Times New Roman" panose="02020603050405020304" pitchFamily="18" charset="0"/>
                <a:ea typeface="微軟正黑體" panose="020B0604030504040204" pitchFamily="34" charset="-120"/>
                <a:cs typeface="Times New Roman" panose="02020603050405020304" pitchFamily="18" charset="0"/>
              </a:rPr>
              <a:t>@202</a:t>
            </a:r>
            <a:r>
              <a:rPr lang="en-HK" dirty="0">
                <a:latin typeface="Times New Roman" panose="02020603050405020304" pitchFamily="18" charset="0"/>
                <a:ea typeface="微軟正黑體" panose="020B0604030504040204" pitchFamily="34" charset="-120"/>
                <a:cs typeface="Times New Roman" panose="02020603050405020304" pitchFamily="18" charset="0"/>
              </a:rPr>
              <a:t>6</a:t>
            </a:r>
            <a:r>
              <a:rPr spc="-55" dirty="0">
                <a:latin typeface="Times New Roman" panose="02020603050405020304" pitchFamily="18" charset="0"/>
                <a:ea typeface="微軟正黑體" panose="020B0604030504040204" pitchFamily="34" charset="-120"/>
                <a:cs typeface="Times New Roman" panose="02020603050405020304" pitchFamily="18" charset="0"/>
              </a:rPr>
              <a:t> </a:t>
            </a:r>
            <a:r>
              <a:rPr dirty="0">
                <a:latin typeface="Times New Roman" panose="02020603050405020304" pitchFamily="18" charset="0"/>
                <a:ea typeface="微軟正黑體" panose="020B0604030504040204" pitchFamily="34" charset="-120"/>
                <a:cs typeface="Times New Roman" panose="02020603050405020304" pitchFamily="18" charset="0"/>
              </a:rPr>
              <a:t>C&amp;W</a:t>
            </a:r>
            <a:r>
              <a:rPr spc="-10" dirty="0">
                <a:latin typeface="Times New Roman" panose="02020603050405020304" pitchFamily="18" charset="0"/>
                <a:ea typeface="微軟正黑體" panose="020B0604030504040204" pitchFamily="34" charset="-120"/>
                <a:cs typeface="Times New Roman" panose="02020603050405020304" pitchFamily="18" charset="0"/>
              </a:rPr>
              <a:t> </a:t>
            </a:r>
            <a:r>
              <a:rPr dirty="0">
                <a:latin typeface="Times New Roman" panose="02020603050405020304" pitchFamily="18" charset="0"/>
                <a:ea typeface="微軟正黑體" panose="020B0604030504040204" pitchFamily="34" charset="-120"/>
                <a:cs typeface="Times New Roman" panose="02020603050405020304" pitchFamily="18" charset="0"/>
              </a:rPr>
              <a:t>CPA </a:t>
            </a:r>
            <a:r>
              <a:rPr spc="-10" dirty="0">
                <a:latin typeface="Times New Roman" panose="02020603050405020304" pitchFamily="18" charset="0"/>
                <a:ea typeface="微軟正黑體" panose="020B0604030504040204" pitchFamily="34" charset="-120"/>
                <a:cs typeface="Times New Roman" panose="02020603050405020304" pitchFamily="18" charset="0"/>
              </a:rPr>
              <a:t>Limited.</a:t>
            </a:r>
            <a:r>
              <a:rPr spc="-114" dirty="0">
                <a:latin typeface="Times New Roman" panose="02020603050405020304" pitchFamily="18" charset="0"/>
                <a:ea typeface="微軟正黑體" panose="020B0604030504040204" pitchFamily="34" charset="-120"/>
                <a:cs typeface="Times New Roman" panose="02020603050405020304" pitchFamily="18" charset="0"/>
              </a:rPr>
              <a:t> </a:t>
            </a:r>
            <a:r>
              <a:rPr dirty="0">
                <a:latin typeface="Times New Roman" panose="02020603050405020304" pitchFamily="18" charset="0"/>
                <a:ea typeface="微軟正黑體" panose="020B0604030504040204" pitchFamily="34" charset="-120"/>
                <a:cs typeface="Times New Roman" panose="02020603050405020304" pitchFamily="18" charset="0"/>
              </a:rPr>
              <a:t>All</a:t>
            </a:r>
            <a:r>
              <a:rPr spc="-5" dirty="0">
                <a:latin typeface="Times New Roman" panose="02020603050405020304" pitchFamily="18" charset="0"/>
                <a:ea typeface="微軟正黑體" panose="020B0604030504040204" pitchFamily="34" charset="-120"/>
                <a:cs typeface="Times New Roman" panose="02020603050405020304" pitchFamily="18" charset="0"/>
              </a:rPr>
              <a:t> </a:t>
            </a:r>
            <a:r>
              <a:rPr dirty="0">
                <a:latin typeface="Times New Roman" panose="02020603050405020304" pitchFamily="18" charset="0"/>
                <a:ea typeface="微軟正黑體" panose="020B0604030504040204" pitchFamily="34" charset="-120"/>
                <a:cs typeface="Times New Roman" panose="02020603050405020304" pitchFamily="18" charset="0"/>
              </a:rPr>
              <a:t>rights</a:t>
            </a:r>
            <a:r>
              <a:rPr spc="-25" dirty="0">
                <a:latin typeface="Times New Roman" panose="02020603050405020304" pitchFamily="18" charset="0"/>
                <a:ea typeface="微軟正黑體" panose="020B0604030504040204" pitchFamily="34" charset="-120"/>
                <a:cs typeface="Times New Roman" panose="02020603050405020304" pitchFamily="18" charset="0"/>
              </a:rPr>
              <a:t> </a:t>
            </a:r>
            <a:r>
              <a:rPr spc="-10" dirty="0">
                <a:latin typeface="Times New Roman" panose="02020603050405020304" pitchFamily="18" charset="0"/>
                <a:ea typeface="微軟正黑體" panose="020B0604030504040204" pitchFamily="34" charset="-120"/>
                <a:cs typeface="Times New Roman" panose="02020603050405020304" pitchFamily="18" charset="0"/>
              </a:rPr>
              <a:t>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7375" y="875749"/>
            <a:ext cx="3524885" cy="635000"/>
          </a:xfrm>
          <a:prstGeom prst="rect">
            <a:avLst/>
          </a:prstGeom>
        </p:spPr>
        <p:txBody>
          <a:bodyPr vert="horz" wrap="square" lIns="0" tIns="12065" rIns="0" bIns="0" rtlCol="0">
            <a:spAutoFit/>
          </a:bodyPr>
          <a:lstStyle/>
          <a:p>
            <a:pPr marL="12700">
              <a:lnSpc>
                <a:spcPct val="100000"/>
              </a:lnSpc>
              <a:spcBef>
                <a:spcPts val="95"/>
              </a:spcBef>
            </a:pPr>
            <a:r>
              <a:rPr lang="zh-TW" altLang="en-US" spc="-95" dirty="0">
                <a:latin typeface="微軟正黑體" panose="020B0604030504040204" pitchFamily="34" charset="-120"/>
                <a:ea typeface="微軟正黑體" panose="020B0604030504040204" pitchFamily="34" charset="-120"/>
              </a:rPr>
              <a:t>主板上市要求</a:t>
            </a:r>
          </a:p>
        </p:txBody>
      </p:sp>
      <p:sp>
        <p:nvSpPr>
          <p:cNvPr id="3" name="object 3"/>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p>
        </p:txBody>
      </p:sp>
      <p:sp>
        <p:nvSpPr>
          <p:cNvPr id="4" name="object 4"/>
          <p:cNvSpPr/>
          <p:nvPr/>
        </p:nvSpPr>
        <p:spPr>
          <a:xfrm>
            <a:off x="761" y="2526538"/>
            <a:ext cx="1170305" cy="3563620"/>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a:p>
        </p:txBody>
      </p:sp>
      <p:grpSp>
        <p:nvGrpSpPr>
          <p:cNvPr id="5" name="object 5"/>
          <p:cNvGrpSpPr/>
          <p:nvPr/>
        </p:nvGrpSpPr>
        <p:grpSpPr>
          <a:xfrm>
            <a:off x="1279016" y="2526538"/>
            <a:ext cx="10913110" cy="3563620"/>
            <a:chOff x="1279016" y="2526538"/>
            <a:chExt cx="10913110" cy="3563620"/>
          </a:xfrm>
        </p:grpSpPr>
        <p:sp>
          <p:nvSpPr>
            <p:cNvPr id="6" name="object 6"/>
            <p:cNvSpPr/>
            <p:nvPr/>
          </p:nvSpPr>
          <p:spPr>
            <a:xfrm>
              <a:off x="1279016" y="2526538"/>
              <a:ext cx="10913110" cy="3563620"/>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a:p>
          </p:txBody>
        </p:sp>
        <p:sp>
          <p:nvSpPr>
            <p:cNvPr id="7" name="object 7"/>
            <p:cNvSpPr/>
            <p:nvPr/>
          </p:nvSpPr>
          <p:spPr>
            <a:xfrm>
              <a:off x="1497202" y="2686939"/>
              <a:ext cx="1833245" cy="648970"/>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a:p>
          </p:txBody>
        </p:sp>
        <p:sp>
          <p:nvSpPr>
            <p:cNvPr id="8" name="object 8"/>
            <p:cNvSpPr/>
            <p:nvPr/>
          </p:nvSpPr>
          <p:spPr>
            <a:xfrm>
              <a:off x="1497202"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a:p>
          </p:txBody>
        </p:sp>
        <p:sp>
          <p:nvSpPr>
            <p:cNvPr id="9" name="object 9"/>
            <p:cNvSpPr/>
            <p:nvPr/>
          </p:nvSpPr>
          <p:spPr>
            <a:xfrm>
              <a:off x="1497202" y="3335477"/>
              <a:ext cx="1833245" cy="2593975"/>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a:p>
          </p:txBody>
        </p:sp>
        <p:sp>
          <p:nvSpPr>
            <p:cNvPr id="10" name="object 10"/>
            <p:cNvSpPr/>
            <p:nvPr/>
          </p:nvSpPr>
          <p:spPr>
            <a:xfrm>
              <a:off x="1497202"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11" name="object 11"/>
          <p:cNvSpPr txBox="1"/>
          <p:nvPr/>
        </p:nvSpPr>
        <p:spPr>
          <a:xfrm>
            <a:off x="1534542" y="3031108"/>
            <a:ext cx="1628774" cy="2292679"/>
          </a:xfrm>
          <a:prstGeom prst="rect">
            <a:avLst/>
          </a:prstGeom>
        </p:spPr>
        <p:txBody>
          <a:bodyPr vert="horz" wrap="square" lIns="0" tIns="39370" rIns="0" bIns="0" rtlCol="0">
            <a:spAutoFit/>
          </a:bodyPr>
          <a:lstStyle/>
          <a:p>
            <a:pPr marR="5080" algn="just">
              <a:lnSpc>
                <a:spcPct val="126000"/>
              </a:lnSpc>
              <a:spcBef>
                <a:spcPts val="540"/>
              </a:spcBef>
              <a:tabLst>
                <a:tab pos="113664" algn="l"/>
              </a:tabLst>
            </a:pPr>
            <a:endParaRPr lang="en-HK" sz="1500" spc="-20" dirty="0">
              <a:solidFill>
                <a:srgbClr val="303030"/>
              </a:solidFill>
              <a:latin typeface="MS Gothic"/>
              <a:cs typeface="MS Gothic"/>
            </a:endParaRPr>
          </a:p>
          <a:p>
            <a:pPr marL="111760" indent="-111760" algn="just">
              <a:lnSpc>
                <a:spcPct val="100000"/>
              </a:lnSpc>
              <a:spcBef>
                <a:spcPts val="915"/>
              </a:spcBef>
              <a:buFont typeface="Arial"/>
              <a:buChar char="•"/>
              <a:tabLst>
                <a:tab pos="111760" algn="l"/>
              </a:tabLst>
            </a:pPr>
            <a:r>
              <a:rPr lang="zh-TW" altLang="en-US" sz="1500" spc="-25" dirty="0">
                <a:solidFill>
                  <a:srgbClr val="303030"/>
                </a:solidFill>
                <a:latin typeface="微軟正黑體" panose="020B0604030504040204" pitchFamily="34" charset="-120"/>
                <a:ea typeface="微軟正黑體" panose="020B0604030504040204" pitchFamily="34" charset="-120"/>
                <a:cs typeface="MS Gothic"/>
              </a:rPr>
              <a:t>不少於三個財政年度的營業記錄</a:t>
            </a:r>
            <a:endParaRPr lang="en-HK" altLang="zh-TW" sz="1500" spc="-25" dirty="0">
              <a:solidFill>
                <a:srgbClr val="303030"/>
              </a:solidFill>
              <a:latin typeface="微軟正黑體" panose="020B0604030504040204" pitchFamily="34" charset="-120"/>
              <a:ea typeface="微軟正黑體" panose="020B0604030504040204" pitchFamily="34" charset="-120"/>
              <a:cs typeface="MS Gothic"/>
            </a:endParaRPr>
          </a:p>
          <a:p>
            <a:pPr marL="111760" indent="-111760" algn="just">
              <a:lnSpc>
                <a:spcPct val="100000"/>
              </a:lnSpc>
              <a:spcBef>
                <a:spcPts val="915"/>
              </a:spcBef>
              <a:buFont typeface="Arial"/>
              <a:buChar char="•"/>
              <a:tabLst>
                <a:tab pos="111760" algn="l"/>
              </a:tabLst>
            </a:pPr>
            <a:r>
              <a:rPr lang="zh-TW" altLang="en-US" sz="1500" spc="-25" dirty="0">
                <a:solidFill>
                  <a:srgbClr val="303030"/>
                </a:solidFill>
                <a:latin typeface="微軟正黑體" panose="020B0604030504040204" pitchFamily="34" charset="-120"/>
                <a:ea typeface="微軟正黑體" panose="020B0604030504040204" pitchFamily="34" charset="-120"/>
                <a:cs typeface="MS Gothic"/>
              </a:rPr>
              <a:t>最近財政期間結束日期不得早於上市文件日期六個月以上</a:t>
            </a:r>
          </a:p>
          <a:p>
            <a:pPr marL="111760" indent="-111760" algn="just">
              <a:lnSpc>
                <a:spcPct val="100000"/>
              </a:lnSpc>
              <a:spcBef>
                <a:spcPts val="915"/>
              </a:spcBef>
              <a:buFont typeface="Arial"/>
              <a:buChar char="•"/>
              <a:tabLst>
                <a:tab pos="111760" algn="l"/>
              </a:tabLst>
            </a:pPr>
            <a:endParaRPr lang="zh-TW" altLang="en-US" sz="1500" spc="-25" dirty="0">
              <a:solidFill>
                <a:srgbClr val="303030"/>
              </a:solidFill>
              <a:latin typeface="MS Gothic"/>
              <a:cs typeface="MS Gothic"/>
            </a:endParaRPr>
          </a:p>
        </p:txBody>
      </p:sp>
      <p:grpSp>
        <p:nvGrpSpPr>
          <p:cNvPr id="12" name="object 12"/>
          <p:cNvGrpSpPr/>
          <p:nvPr/>
        </p:nvGrpSpPr>
        <p:grpSpPr>
          <a:xfrm>
            <a:off x="3581336" y="2681541"/>
            <a:ext cx="1844039" cy="659765"/>
            <a:chOff x="3581336" y="2681541"/>
            <a:chExt cx="1844039" cy="659765"/>
          </a:xfrm>
        </p:grpSpPr>
        <p:sp>
          <p:nvSpPr>
            <p:cNvPr id="13" name="object 13"/>
            <p:cNvSpPr/>
            <p:nvPr/>
          </p:nvSpPr>
          <p:spPr>
            <a:xfrm>
              <a:off x="3586733" y="2686939"/>
              <a:ext cx="1833245" cy="648970"/>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a:p>
          </p:txBody>
        </p:sp>
        <p:sp>
          <p:nvSpPr>
            <p:cNvPr id="14" name="object 14"/>
            <p:cNvSpPr/>
            <p:nvPr/>
          </p:nvSpPr>
          <p:spPr>
            <a:xfrm>
              <a:off x="3586733"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a:p>
          </p:txBody>
        </p:sp>
      </p:grpSp>
      <p:sp>
        <p:nvSpPr>
          <p:cNvPr id="15" name="object 15"/>
          <p:cNvSpPr txBox="1"/>
          <p:nvPr/>
        </p:nvSpPr>
        <p:spPr>
          <a:xfrm>
            <a:off x="3932173" y="2859151"/>
            <a:ext cx="1160780" cy="243656"/>
          </a:xfrm>
          <a:prstGeom prst="rect">
            <a:avLst/>
          </a:prstGeom>
        </p:spPr>
        <p:txBody>
          <a:bodyPr vert="horz" wrap="square" lIns="0" tIns="12700" rIns="0" bIns="0" rtlCol="0">
            <a:spAutoFit/>
          </a:bodyPr>
          <a:lstStyle/>
          <a:p>
            <a:pPr>
              <a:lnSpc>
                <a:spcPct val="100000"/>
              </a:lnSpc>
              <a:spcBef>
                <a:spcPts val="100"/>
              </a:spcBef>
            </a:pPr>
            <a:r>
              <a:rPr lang="zh-TW" altLang="en-US" sz="1500" b="1" dirty="0">
                <a:solidFill>
                  <a:schemeClr val="bg1"/>
                </a:solidFill>
                <a:latin typeface="微軟正黑體" panose="020B0604030504040204" pitchFamily="34" charset="-120"/>
                <a:ea typeface="微軟正黑體" panose="020B0604030504040204" pitchFamily="34" charset="-120"/>
                <a:cs typeface="Yu Gothic"/>
              </a:rPr>
              <a:t>財務資格測試</a:t>
            </a:r>
          </a:p>
        </p:txBody>
      </p:sp>
      <p:grpSp>
        <p:nvGrpSpPr>
          <p:cNvPr id="16" name="object 16"/>
          <p:cNvGrpSpPr/>
          <p:nvPr/>
        </p:nvGrpSpPr>
        <p:grpSpPr>
          <a:xfrm>
            <a:off x="3581336" y="3330079"/>
            <a:ext cx="1844039" cy="2604770"/>
            <a:chOff x="3581336" y="3330079"/>
            <a:chExt cx="1844039" cy="2604770"/>
          </a:xfrm>
        </p:grpSpPr>
        <p:sp>
          <p:nvSpPr>
            <p:cNvPr id="17" name="object 17"/>
            <p:cNvSpPr/>
            <p:nvPr/>
          </p:nvSpPr>
          <p:spPr>
            <a:xfrm>
              <a:off x="3586733" y="3335477"/>
              <a:ext cx="1833245" cy="2593975"/>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a:p>
          </p:txBody>
        </p:sp>
        <p:sp>
          <p:nvSpPr>
            <p:cNvPr id="18" name="object 18"/>
            <p:cNvSpPr/>
            <p:nvPr/>
          </p:nvSpPr>
          <p:spPr>
            <a:xfrm>
              <a:off x="3586733"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19" name="object 19"/>
          <p:cNvSpPr txBox="1"/>
          <p:nvPr/>
        </p:nvSpPr>
        <p:spPr>
          <a:xfrm>
            <a:off x="3666997" y="3385184"/>
            <a:ext cx="1640839" cy="1436291"/>
          </a:xfrm>
          <a:prstGeom prst="rect">
            <a:avLst/>
          </a:prstGeom>
        </p:spPr>
        <p:txBody>
          <a:bodyPr vert="horz" wrap="square" lIns="0" tIns="12700" rIns="0" bIns="0" rtlCol="0">
            <a:spAutoFit/>
          </a:bodyPr>
          <a:lstStyle/>
          <a:p>
            <a:pPr marL="111760" marR="5080" indent="-111760">
              <a:lnSpc>
                <a:spcPct val="100000"/>
              </a:lnSpc>
              <a:spcBef>
                <a:spcPts val="100"/>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三項財務資格測試供選擇</a:t>
            </a:r>
          </a:p>
          <a:p>
            <a:pPr marR="5080">
              <a:lnSpc>
                <a:spcPct val="100000"/>
              </a:lnSpc>
              <a:spcBef>
                <a:spcPts val="100"/>
              </a:spcBef>
              <a:tabLst>
                <a:tab pos="114300" algn="l"/>
              </a:tabLst>
            </a:pPr>
            <a:r>
              <a:rPr lang="en-US" altLang="zh-TW" sz="1500" spc="-20" dirty="0">
                <a:solidFill>
                  <a:srgbClr val="303030"/>
                </a:solidFill>
                <a:latin typeface="微軟正黑體" panose="020B0604030504040204" pitchFamily="34" charset="-120"/>
                <a:ea typeface="微軟正黑體" panose="020B0604030504040204" pitchFamily="34" charset="-120"/>
                <a:cs typeface="MS Gothic"/>
              </a:rPr>
              <a:t>(</a:t>
            </a:r>
            <a:r>
              <a:rPr lang="en-US" altLang="zh-TW" sz="1500" spc="-20" dirty="0" err="1">
                <a:solidFill>
                  <a:srgbClr val="303030"/>
                </a:solidFill>
                <a:latin typeface="微軟正黑體" panose="020B0604030504040204" pitchFamily="34" charset="-120"/>
                <a:ea typeface="微軟正黑體" panose="020B0604030504040204" pitchFamily="34" charset="-120"/>
                <a:cs typeface="MS Gothic"/>
              </a:rPr>
              <a:t>i</a:t>
            </a:r>
            <a:r>
              <a:rPr lang="en-US" altLang="zh-TW" sz="1500" spc="-20" dirty="0">
                <a:solidFill>
                  <a:srgbClr val="303030"/>
                </a:solidFill>
                <a:latin typeface="微軟正黑體" panose="020B0604030504040204" pitchFamily="34" charset="-120"/>
                <a:ea typeface="微軟正黑體" panose="020B0604030504040204" pitchFamily="34" charset="-120"/>
                <a:cs typeface="MS Gothic"/>
              </a:rPr>
              <a:t>)</a:t>
            </a: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市值</a:t>
            </a:r>
            <a:r>
              <a:rPr lang="en-US" altLang="zh-TW" sz="1500" spc="-20" dirty="0">
                <a:solidFill>
                  <a:srgbClr val="303030"/>
                </a:solidFill>
                <a:latin typeface="微軟正黑體" panose="020B0604030504040204" pitchFamily="34" charset="-120"/>
                <a:ea typeface="微軟正黑體" panose="020B0604030504040204" pitchFamily="34" charset="-120"/>
                <a:cs typeface="MS Gothic"/>
              </a:rPr>
              <a:t>/</a:t>
            </a: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盈利測試</a:t>
            </a:r>
          </a:p>
          <a:p>
            <a:pPr marR="5080">
              <a:lnSpc>
                <a:spcPct val="100000"/>
              </a:lnSpc>
              <a:spcBef>
                <a:spcPts val="100"/>
              </a:spcBef>
              <a:tabLst>
                <a:tab pos="114300" algn="l"/>
              </a:tabLst>
            </a:pPr>
            <a:r>
              <a:rPr lang="en-US" altLang="zh-TW" sz="1500" spc="-20" dirty="0">
                <a:solidFill>
                  <a:srgbClr val="303030"/>
                </a:solidFill>
                <a:latin typeface="微軟正黑體" panose="020B0604030504040204" pitchFamily="34" charset="-120"/>
                <a:ea typeface="微軟正黑體" panose="020B0604030504040204" pitchFamily="34" charset="-120"/>
                <a:cs typeface="MS Gothic"/>
              </a:rPr>
              <a:t>(ii) </a:t>
            </a: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市值</a:t>
            </a:r>
            <a:r>
              <a:rPr lang="en-US" altLang="zh-TW" sz="1500" spc="-20" dirty="0">
                <a:solidFill>
                  <a:srgbClr val="303030"/>
                </a:solidFill>
                <a:latin typeface="微軟正黑體" panose="020B0604030504040204" pitchFamily="34" charset="-120"/>
                <a:ea typeface="微軟正黑體" panose="020B0604030504040204" pitchFamily="34" charset="-120"/>
                <a:cs typeface="MS Gothic"/>
              </a:rPr>
              <a:t>/</a:t>
            </a: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收益</a:t>
            </a:r>
            <a:r>
              <a:rPr lang="en-US" altLang="zh-TW" sz="1500" spc="-20" dirty="0">
                <a:solidFill>
                  <a:srgbClr val="303030"/>
                </a:solidFill>
                <a:latin typeface="微軟正黑體" panose="020B0604030504040204" pitchFamily="34" charset="-120"/>
                <a:ea typeface="微軟正黑體" panose="020B0604030504040204" pitchFamily="34" charset="-120"/>
                <a:cs typeface="MS Gothic"/>
              </a:rPr>
              <a:t>/</a:t>
            </a: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現金流測試</a:t>
            </a:r>
          </a:p>
          <a:p>
            <a:pPr marR="5080">
              <a:lnSpc>
                <a:spcPct val="100000"/>
              </a:lnSpc>
              <a:spcBef>
                <a:spcPts val="100"/>
              </a:spcBef>
              <a:tabLst>
                <a:tab pos="114300" algn="l"/>
              </a:tabLst>
            </a:pPr>
            <a:r>
              <a:rPr lang="en-US" altLang="zh-TW" sz="1500" spc="-20" dirty="0">
                <a:solidFill>
                  <a:srgbClr val="303030"/>
                </a:solidFill>
                <a:latin typeface="微軟正黑體" panose="020B0604030504040204" pitchFamily="34" charset="-120"/>
                <a:ea typeface="微軟正黑體" panose="020B0604030504040204" pitchFamily="34" charset="-120"/>
                <a:cs typeface="MS Gothic"/>
              </a:rPr>
              <a:t>(iii)</a:t>
            </a: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市值</a:t>
            </a:r>
            <a:r>
              <a:rPr lang="en-US" altLang="zh-TW" sz="1500" spc="-20" dirty="0">
                <a:solidFill>
                  <a:srgbClr val="303030"/>
                </a:solidFill>
                <a:latin typeface="微軟正黑體" panose="020B0604030504040204" pitchFamily="34" charset="-120"/>
                <a:ea typeface="微軟正黑體" panose="020B0604030504040204" pitchFamily="34" charset="-120"/>
                <a:cs typeface="MS Gothic"/>
              </a:rPr>
              <a:t>/</a:t>
            </a: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收益測試</a:t>
            </a:r>
          </a:p>
        </p:txBody>
      </p:sp>
      <p:grpSp>
        <p:nvGrpSpPr>
          <p:cNvPr id="20" name="object 20"/>
          <p:cNvGrpSpPr/>
          <p:nvPr/>
        </p:nvGrpSpPr>
        <p:grpSpPr>
          <a:xfrm>
            <a:off x="5659881" y="2699539"/>
            <a:ext cx="1844039" cy="659765"/>
            <a:chOff x="5670740" y="2681541"/>
            <a:chExt cx="1844039" cy="659765"/>
          </a:xfrm>
        </p:grpSpPr>
        <p:sp>
          <p:nvSpPr>
            <p:cNvPr id="21" name="object 21"/>
            <p:cNvSpPr/>
            <p:nvPr/>
          </p:nvSpPr>
          <p:spPr>
            <a:xfrm>
              <a:off x="5676138" y="2686939"/>
              <a:ext cx="1833245" cy="648970"/>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dirty="0"/>
            </a:p>
          </p:txBody>
        </p:sp>
        <p:sp>
          <p:nvSpPr>
            <p:cNvPr id="22" name="object 22"/>
            <p:cNvSpPr/>
            <p:nvPr/>
          </p:nvSpPr>
          <p:spPr>
            <a:xfrm>
              <a:off x="5676138"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a:p>
          </p:txBody>
        </p:sp>
      </p:grpSp>
      <p:sp>
        <p:nvSpPr>
          <p:cNvPr id="23" name="object 23"/>
          <p:cNvSpPr txBox="1"/>
          <p:nvPr/>
        </p:nvSpPr>
        <p:spPr>
          <a:xfrm>
            <a:off x="5989890" y="2894613"/>
            <a:ext cx="1604010" cy="244298"/>
          </a:xfrm>
          <a:prstGeom prst="rect">
            <a:avLst/>
          </a:prstGeom>
        </p:spPr>
        <p:txBody>
          <a:bodyPr vert="horz" wrap="square" lIns="0" tIns="13335" rIns="0" bIns="0" rtlCol="0">
            <a:spAutoFit/>
          </a:bodyPr>
          <a:lstStyle/>
          <a:p>
            <a:pPr>
              <a:lnSpc>
                <a:spcPct val="100000"/>
              </a:lnSpc>
              <a:spcBef>
                <a:spcPts val="105"/>
              </a:spcBef>
            </a:pPr>
            <a:r>
              <a:rPr lang="zh-TW" altLang="en-US" sz="1500" b="1" spc="-25" dirty="0">
                <a:solidFill>
                  <a:schemeClr val="bg1"/>
                </a:solidFill>
                <a:latin typeface="微軟正黑體" panose="020B0604030504040204" pitchFamily="34" charset="-120"/>
                <a:ea typeface="微軟正黑體" panose="020B0604030504040204" pitchFamily="34" charset="-120"/>
                <a:cs typeface="MS Gothic"/>
              </a:rPr>
              <a:t>管理層連續性</a:t>
            </a:r>
          </a:p>
        </p:txBody>
      </p:sp>
      <p:grpSp>
        <p:nvGrpSpPr>
          <p:cNvPr id="24" name="object 24"/>
          <p:cNvGrpSpPr/>
          <p:nvPr/>
        </p:nvGrpSpPr>
        <p:grpSpPr>
          <a:xfrm>
            <a:off x="5670740" y="3330079"/>
            <a:ext cx="1844039" cy="2604770"/>
            <a:chOff x="5670740" y="3330079"/>
            <a:chExt cx="1844039" cy="2604770"/>
          </a:xfrm>
        </p:grpSpPr>
        <p:sp>
          <p:nvSpPr>
            <p:cNvPr id="25" name="object 25"/>
            <p:cNvSpPr/>
            <p:nvPr/>
          </p:nvSpPr>
          <p:spPr>
            <a:xfrm>
              <a:off x="5676138" y="3335477"/>
              <a:ext cx="1833245" cy="2593975"/>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a:p>
          </p:txBody>
        </p:sp>
        <p:sp>
          <p:nvSpPr>
            <p:cNvPr id="26" name="object 26"/>
            <p:cNvSpPr/>
            <p:nvPr/>
          </p:nvSpPr>
          <p:spPr>
            <a:xfrm>
              <a:off x="5676138"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27" name="object 27"/>
          <p:cNvSpPr txBox="1"/>
          <p:nvPr/>
        </p:nvSpPr>
        <p:spPr>
          <a:xfrm>
            <a:off x="5757036" y="3344036"/>
            <a:ext cx="1649730" cy="979307"/>
          </a:xfrm>
          <a:prstGeom prst="rect">
            <a:avLst/>
          </a:prstGeom>
        </p:spPr>
        <p:txBody>
          <a:bodyPr vert="horz" wrap="square" lIns="0" tIns="13335" rIns="0" bIns="0" rtlCol="0">
            <a:spAutoFit/>
          </a:bodyPr>
          <a:lstStyle/>
          <a:p>
            <a:pPr marL="111760" marR="5080" indent="-111760" algn="just">
              <a:lnSpc>
                <a:spcPct val="105000"/>
              </a:lnSpc>
              <a:spcBef>
                <a:spcPts val="10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至少三年管理層連續性</a:t>
            </a:r>
            <a:endParaRPr lang="en-HK" altLang="zh-TW" sz="1500" spc="-20" dirty="0">
              <a:solidFill>
                <a:srgbClr val="303030"/>
              </a:solidFill>
              <a:latin typeface="微軟正黑體" panose="020B0604030504040204" pitchFamily="34" charset="-120"/>
              <a:ea typeface="微軟正黑體" panose="020B0604030504040204" pitchFamily="34" charset="-120"/>
              <a:cs typeface="MS Gothic"/>
            </a:endParaRPr>
          </a:p>
          <a:p>
            <a:pPr marL="111760" marR="5080" indent="-111760" algn="just">
              <a:lnSpc>
                <a:spcPct val="105000"/>
              </a:lnSpc>
              <a:spcBef>
                <a:spcPts val="10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最近一年所有權及控制權連續性</a:t>
            </a:r>
            <a:endParaRPr lang="en-HK" altLang="zh-TW" sz="1500" spc="-20" dirty="0">
              <a:solidFill>
                <a:srgbClr val="303030"/>
              </a:solidFill>
              <a:latin typeface="微軟正黑體" panose="020B0604030504040204" pitchFamily="34" charset="-120"/>
              <a:ea typeface="微軟正黑體" panose="020B0604030504040204" pitchFamily="34" charset="-120"/>
            </a:endParaRPr>
          </a:p>
        </p:txBody>
      </p:sp>
      <p:grpSp>
        <p:nvGrpSpPr>
          <p:cNvPr id="28" name="object 28"/>
          <p:cNvGrpSpPr/>
          <p:nvPr/>
        </p:nvGrpSpPr>
        <p:grpSpPr>
          <a:xfrm>
            <a:off x="7760271" y="2681541"/>
            <a:ext cx="1844039" cy="659765"/>
            <a:chOff x="7760271" y="2681541"/>
            <a:chExt cx="1844039" cy="659765"/>
          </a:xfrm>
        </p:grpSpPr>
        <p:sp>
          <p:nvSpPr>
            <p:cNvPr id="29" name="object 29"/>
            <p:cNvSpPr/>
            <p:nvPr/>
          </p:nvSpPr>
          <p:spPr>
            <a:xfrm>
              <a:off x="7765668" y="2686939"/>
              <a:ext cx="1833245" cy="648970"/>
            </a:xfrm>
            <a:custGeom>
              <a:avLst/>
              <a:gdLst/>
              <a:ahLst/>
              <a:cxnLst/>
              <a:rect l="l" t="t" r="r" b="b"/>
              <a:pathLst>
                <a:path w="1833245" h="648970">
                  <a:moveTo>
                    <a:pt x="1832863" y="0"/>
                  </a:moveTo>
                  <a:lnTo>
                    <a:pt x="0" y="0"/>
                  </a:lnTo>
                  <a:lnTo>
                    <a:pt x="0" y="648462"/>
                  </a:lnTo>
                  <a:lnTo>
                    <a:pt x="1832863" y="648462"/>
                  </a:lnTo>
                  <a:lnTo>
                    <a:pt x="1832863" y="0"/>
                  </a:lnTo>
                  <a:close/>
                </a:path>
              </a:pathLst>
            </a:custGeom>
            <a:solidFill>
              <a:srgbClr val="40B9D2"/>
            </a:solidFill>
          </p:spPr>
          <p:txBody>
            <a:bodyPr wrap="square" lIns="0" tIns="0" rIns="0" bIns="0" rtlCol="0"/>
            <a:lstStyle/>
            <a:p>
              <a:endParaRPr/>
            </a:p>
          </p:txBody>
        </p:sp>
        <p:sp>
          <p:nvSpPr>
            <p:cNvPr id="30" name="object 30"/>
            <p:cNvSpPr/>
            <p:nvPr/>
          </p:nvSpPr>
          <p:spPr>
            <a:xfrm>
              <a:off x="7765668" y="2686939"/>
              <a:ext cx="1833245" cy="648970"/>
            </a:xfrm>
            <a:custGeom>
              <a:avLst/>
              <a:gdLst/>
              <a:ahLst/>
              <a:cxnLst/>
              <a:rect l="l" t="t" r="r" b="b"/>
              <a:pathLst>
                <a:path w="1833245" h="648970">
                  <a:moveTo>
                    <a:pt x="0" y="648462"/>
                  </a:moveTo>
                  <a:lnTo>
                    <a:pt x="1832863" y="648462"/>
                  </a:lnTo>
                  <a:lnTo>
                    <a:pt x="1832863" y="0"/>
                  </a:lnTo>
                  <a:lnTo>
                    <a:pt x="0" y="0"/>
                  </a:lnTo>
                  <a:lnTo>
                    <a:pt x="0" y="648462"/>
                  </a:lnTo>
                  <a:close/>
                </a:path>
              </a:pathLst>
            </a:custGeom>
            <a:ln w="10795">
              <a:solidFill>
                <a:srgbClr val="40B9D2"/>
              </a:solidFill>
            </a:ln>
          </p:spPr>
          <p:txBody>
            <a:bodyPr wrap="square" lIns="0" tIns="0" rIns="0" bIns="0" rtlCol="0"/>
            <a:lstStyle/>
            <a:p>
              <a:endParaRPr/>
            </a:p>
          </p:txBody>
        </p:sp>
      </p:grpSp>
      <p:sp>
        <p:nvSpPr>
          <p:cNvPr id="31" name="object 31"/>
          <p:cNvSpPr txBox="1"/>
          <p:nvPr/>
        </p:nvSpPr>
        <p:spPr>
          <a:xfrm>
            <a:off x="8201534" y="2859151"/>
            <a:ext cx="1149985" cy="243656"/>
          </a:xfrm>
          <a:prstGeom prst="rect">
            <a:avLst/>
          </a:prstGeom>
        </p:spPr>
        <p:txBody>
          <a:bodyPr vert="horz" wrap="square" lIns="0" tIns="12700" rIns="0" bIns="0" rtlCol="0">
            <a:spAutoFit/>
          </a:bodyPr>
          <a:lstStyle/>
          <a:p>
            <a:pPr>
              <a:lnSpc>
                <a:spcPct val="100000"/>
              </a:lnSpc>
              <a:spcBef>
                <a:spcPts val="100"/>
              </a:spcBef>
            </a:pPr>
            <a:r>
              <a:rPr lang="ja-JP" altLang="en-US" sz="1500" b="1" spc="-25" dirty="0">
                <a:solidFill>
                  <a:schemeClr val="bg1"/>
                </a:solidFill>
                <a:latin typeface="MS Gothic"/>
                <a:cs typeface="MS Gothic"/>
              </a:rPr>
              <a:t>公司治理</a:t>
            </a:r>
          </a:p>
        </p:txBody>
      </p:sp>
      <p:grpSp>
        <p:nvGrpSpPr>
          <p:cNvPr id="32" name="object 32"/>
          <p:cNvGrpSpPr/>
          <p:nvPr/>
        </p:nvGrpSpPr>
        <p:grpSpPr>
          <a:xfrm>
            <a:off x="7760271" y="3330079"/>
            <a:ext cx="1844039" cy="2604770"/>
            <a:chOff x="7760271" y="3330079"/>
            <a:chExt cx="1844039" cy="2604770"/>
          </a:xfrm>
        </p:grpSpPr>
        <p:sp>
          <p:nvSpPr>
            <p:cNvPr id="33" name="object 33"/>
            <p:cNvSpPr/>
            <p:nvPr/>
          </p:nvSpPr>
          <p:spPr>
            <a:xfrm>
              <a:off x="7765668" y="3335477"/>
              <a:ext cx="1833245" cy="2593975"/>
            </a:xfrm>
            <a:custGeom>
              <a:avLst/>
              <a:gdLst/>
              <a:ahLst/>
              <a:cxnLst/>
              <a:rect l="l" t="t" r="r" b="b"/>
              <a:pathLst>
                <a:path w="1833245" h="2593975">
                  <a:moveTo>
                    <a:pt x="1832863" y="0"/>
                  </a:moveTo>
                  <a:lnTo>
                    <a:pt x="0" y="0"/>
                  </a:lnTo>
                  <a:lnTo>
                    <a:pt x="0" y="2593975"/>
                  </a:lnTo>
                  <a:lnTo>
                    <a:pt x="1832863" y="2593975"/>
                  </a:lnTo>
                  <a:lnTo>
                    <a:pt x="1832863" y="0"/>
                  </a:lnTo>
                  <a:close/>
                </a:path>
              </a:pathLst>
            </a:custGeom>
            <a:solidFill>
              <a:srgbClr val="CEE7ED">
                <a:alpha val="90194"/>
              </a:srgbClr>
            </a:solidFill>
          </p:spPr>
          <p:txBody>
            <a:bodyPr wrap="square" lIns="0" tIns="0" rIns="0" bIns="0" rtlCol="0"/>
            <a:lstStyle/>
            <a:p>
              <a:endParaRPr/>
            </a:p>
          </p:txBody>
        </p:sp>
        <p:sp>
          <p:nvSpPr>
            <p:cNvPr id="34" name="object 34"/>
            <p:cNvSpPr/>
            <p:nvPr/>
          </p:nvSpPr>
          <p:spPr>
            <a:xfrm>
              <a:off x="7765668" y="3335477"/>
              <a:ext cx="1833245" cy="2593975"/>
            </a:xfrm>
            <a:custGeom>
              <a:avLst/>
              <a:gdLst/>
              <a:ahLst/>
              <a:cxnLst/>
              <a:rect l="l" t="t" r="r" b="b"/>
              <a:pathLst>
                <a:path w="1833245" h="2593975">
                  <a:moveTo>
                    <a:pt x="0" y="2593975"/>
                  </a:moveTo>
                  <a:lnTo>
                    <a:pt x="1832863" y="2593975"/>
                  </a:lnTo>
                  <a:lnTo>
                    <a:pt x="1832863"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35" name="object 35"/>
          <p:cNvSpPr txBox="1"/>
          <p:nvPr/>
        </p:nvSpPr>
        <p:spPr>
          <a:xfrm>
            <a:off x="7846821" y="3385184"/>
            <a:ext cx="1656080" cy="3069623"/>
          </a:xfrm>
          <a:prstGeom prst="rect">
            <a:avLst/>
          </a:prstGeom>
        </p:spPr>
        <p:txBody>
          <a:bodyPr vert="horz" wrap="square" lIns="0" tIns="5715" rIns="0" bIns="0" rtlCol="0">
            <a:spAutoFit/>
          </a:bodyPr>
          <a:lstStyle/>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至少三名獨立非執行董事。</a:t>
            </a:r>
            <a:endParaRPr lang="en-HK" altLang="zh-TW" sz="1500" spc="-20" dirty="0">
              <a:solidFill>
                <a:srgbClr val="303030"/>
              </a:solidFill>
              <a:latin typeface="微軟正黑體" panose="020B0604030504040204" pitchFamily="34" charset="-120"/>
              <a:ea typeface="微軟正黑體" panose="020B0604030504040204" pitchFamily="34" charset="-120"/>
              <a:cs typeface="MS Gothic"/>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董事至少三分之一為獨立非執行董事</a:t>
            </a:r>
            <a:endParaRPr lang="en-HK" altLang="zh-TW" sz="1500" spc="-20" dirty="0">
              <a:solidFill>
                <a:srgbClr val="303030"/>
              </a:solidFill>
              <a:latin typeface="微軟正黑體" panose="020B0604030504040204" pitchFamily="34" charset="-120"/>
              <a:ea typeface="微軟正黑體" panose="020B0604030504040204" pitchFamily="34" charset="-120"/>
              <a:cs typeface="MS Gothic"/>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須有不同性別董事</a:t>
            </a:r>
            <a:endParaRPr lang="en-HK" altLang="zh-TW" sz="1500" spc="-20" dirty="0">
              <a:solidFill>
                <a:srgbClr val="303030"/>
              </a:solidFill>
              <a:latin typeface="微軟正黑體" panose="020B0604030504040204" pitchFamily="34" charset="-120"/>
              <a:ea typeface="微軟正黑體" panose="020B0604030504040204" pitchFamily="34" charset="-120"/>
              <a:cs typeface="MS Gothic"/>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設立審計委員會</a:t>
            </a: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設立薪酬委員會</a:t>
            </a:r>
            <a:endParaRPr lang="en-HK" altLang="zh-TW" sz="1500" spc="-20" dirty="0">
              <a:solidFill>
                <a:srgbClr val="303030"/>
              </a:solidFill>
              <a:latin typeface="微軟正黑體" panose="020B0604030504040204" pitchFamily="34" charset="-120"/>
              <a:ea typeface="微軟正黑體" panose="020B0604030504040204" pitchFamily="34" charset="-120"/>
              <a:cs typeface="MS Gothic"/>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委任合規顧問</a:t>
            </a:r>
            <a:r>
              <a:rPr lang="en-US" altLang="zh-TW" sz="1500" spc="-20" dirty="0">
                <a:solidFill>
                  <a:srgbClr val="303030"/>
                </a:solidFill>
                <a:latin typeface="微軟正黑體" panose="020B0604030504040204" pitchFamily="34" charset="-120"/>
                <a:ea typeface="微軟正黑體" panose="020B0604030504040204" pitchFamily="34" charset="-120"/>
                <a:cs typeface="MS Gothic"/>
              </a:rPr>
              <a:t>,</a:t>
            </a:r>
            <a:r>
              <a:rPr lang="zh-TW" altLang="en-US" sz="1500" spc="-20" dirty="0">
                <a:solidFill>
                  <a:srgbClr val="303030"/>
                </a:solidFill>
                <a:latin typeface="微軟正黑體" panose="020B0604030504040204" pitchFamily="34" charset="-120"/>
                <a:ea typeface="微軟正黑體" panose="020B0604030504040204" pitchFamily="34" charset="-120"/>
                <a:cs typeface="MS Gothic"/>
              </a:rPr>
              <a:t>由首次上市至首個完整財政年度財務業績公布為止</a:t>
            </a:r>
          </a:p>
          <a:p>
            <a:pPr marR="5080" algn="just">
              <a:lnSpc>
                <a:spcPct val="102899"/>
              </a:lnSpc>
              <a:spcBef>
                <a:spcPts val="45"/>
              </a:spcBef>
              <a:tabLst>
                <a:tab pos="114300" algn="l"/>
              </a:tabLst>
            </a:pPr>
            <a:endParaRPr lang="zh-TW" altLang="en-US" sz="1500" spc="-20" dirty="0">
              <a:solidFill>
                <a:srgbClr val="303030"/>
              </a:solidFill>
              <a:latin typeface="MS Gothic"/>
              <a:cs typeface="MS Gothic"/>
            </a:endParaRPr>
          </a:p>
          <a:p>
            <a:pPr marL="111760" marR="5080" indent="-111760" algn="just">
              <a:lnSpc>
                <a:spcPct val="102899"/>
              </a:lnSpc>
              <a:spcBef>
                <a:spcPts val="45"/>
              </a:spcBef>
              <a:buFont typeface="Arial"/>
              <a:buChar char="•"/>
              <a:tabLst>
                <a:tab pos="114300" algn="l"/>
              </a:tabLst>
            </a:pPr>
            <a:endParaRPr lang="zh-TW" altLang="en-US" sz="1500" spc="-20" dirty="0">
              <a:solidFill>
                <a:srgbClr val="303030"/>
              </a:solidFill>
              <a:latin typeface="MS Gothic"/>
              <a:cs typeface="MS Gothic"/>
            </a:endParaRPr>
          </a:p>
        </p:txBody>
      </p:sp>
      <p:grpSp>
        <p:nvGrpSpPr>
          <p:cNvPr id="36" name="object 36"/>
          <p:cNvGrpSpPr/>
          <p:nvPr/>
        </p:nvGrpSpPr>
        <p:grpSpPr>
          <a:xfrm>
            <a:off x="9849802" y="2681541"/>
            <a:ext cx="1844039" cy="659765"/>
            <a:chOff x="9849802" y="2681541"/>
            <a:chExt cx="1844039" cy="659765"/>
          </a:xfrm>
        </p:grpSpPr>
        <p:sp>
          <p:nvSpPr>
            <p:cNvPr id="37" name="object 37"/>
            <p:cNvSpPr/>
            <p:nvPr/>
          </p:nvSpPr>
          <p:spPr>
            <a:xfrm>
              <a:off x="9855200" y="2686939"/>
              <a:ext cx="1833245" cy="648970"/>
            </a:xfrm>
            <a:custGeom>
              <a:avLst/>
              <a:gdLst/>
              <a:ahLst/>
              <a:cxnLst/>
              <a:rect l="l" t="t" r="r" b="b"/>
              <a:pathLst>
                <a:path w="1833245" h="648970">
                  <a:moveTo>
                    <a:pt x="1832863" y="0"/>
                  </a:moveTo>
                  <a:lnTo>
                    <a:pt x="0" y="0"/>
                  </a:lnTo>
                  <a:lnTo>
                    <a:pt x="0" y="648462"/>
                  </a:lnTo>
                  <a:lnTo>
                    <a:pt x="1832863" y="648462"/>
                  </a:lnTo>
                  <a:lnTo>
                    <a:pt x="1832863" y="0"/>
                  </a:lnTo>
                  <a:close/>
                </a:path>
              </a:pathLst>
            </a:custGeom>
            <a:solidFill>
              <a:srgbClr val="40B9D2"/>
            </a:solidFill>
          </p:spPr>
          <p:txBody>
            <a:bodyPr wrap="square" lIns="0" tIns="0" rIns="0" bIns="0" rtlCol="0"/>
            <a:lstStyle/>
            <a:p>
              <a:endParaRPr/>
            </a:p>
          </p:txBody>
        </p:sp>
        <p:sp>
          <p:nvSpPr>
            <p:cNvPr id="38" name="object 38"/>
            <p:cNvSpPr/>
            <p:nvPr/>
          </p:nvSpPr>
          <p:spPr>
            <a:xfrm>
              <a:off x="9855200" y="2686939"/>
              <a:ext cx="1833245" cy="648970"/>
            </a:xfrm>
            <a:custGeom>
              <a:avLst/>
              <a:gdLst/>
              <a:ahLst/>
              <a:cxnLst/>
              <a:rect l="l" t="t" r="r" b="b"/>
              <a:pathLst>
                <a:path w="1833245" h="648970">
                  <a:moveTo>
                    <a:pt x="0" y="648462"/>
                  </a:moveTo>
                  <a:lnTo>
                    <a:pt x="1832863" y="648462"/>
                  </a:lnTo>
                  <a:lnTo>
                    <a:pt x="1832863" y="0"/>
                  </a:lnTo>
                  <a:lnTo>
                    <a:pt x="0" y="0"/>
                  </a:lnTo>
                  <a:lnTo>
                    <a:pt x="0" y="648462"/>
                  </a:lnTo>
                  <a:close/>
                </a:path>
              </a:pathLst>
            </a:custGeom>
            <a:ln w="10795">
              <a:solidFill>
                <a:srgbClr val="40B9D2"/>
              </a:solidFill>
            </a:ln>
          </p:spPr>
          <p:txBody>
            <a:bodyPr wrap="square" lIns="0" tIns="0" rIns="0" bIns="0" rtlCol="0"/>
            <a:lstStyle/>
            <a:p>
              <a:endParaRPr/>
            </a:p>
          </p:txBody>
        </p:sp>
      </p:grpSp>
      <p:sp>
        <p:nvSpPr>
          <p:cNvPr id="39" name="object 39"/>
          <p:cNvSpPr txBox="1"/>
          <p:nvPr/>
        </p:nvSpPr>
        <p:spPr>
          <a:xfrm>
            <a:off x="10201402" y="2869819"/>
            <a:ext cx="1149985" cy="243656"/>
          </a:xfrm>
          <a:prstGeom prst="rect">
            <a:avLst/>
          </a:prstGeom>
        </p:spPr>
        <p:txBody>
          <a:bodyPr vert="horz" wrap="square" lIns="0" tIns="12700" rIns="0" bIns="0" rtlCol="0">
            <a:spAutoFit/>
          </a:bodyPr>
          <a:lstStyle/>
          <a:p>
            <a:pPr>
              <a:lnSpc>
                <a:spcPct val="100000"/>
              </a:lnSpc>
              <a:spcBef>
                <a:spcPts val="100"/>
              </a:spcBef>
            </a:pPr>
            <a:r>
              <a:rPr lang="zh-TW" altLang="en-US" sz="1500" b="1" spc="-25" dirty="0">
                <a:solidFill>
                  <a:schemeClr val="bg1"/>
                </a:solidFill>
                <a:latin typeface="MS Gothic"/>
              </a:rPr>
              <a:t>公眾持股要求</a:t>
            </a:r>
          </a:p>
        </p:txBody>
      </p:sp>
      <p:grpSp>
        <p:nvGrpSpPr>
          <p:cNvPr id="40" name="object 40"/>
          <p:cNvGrpSpPr/>
          <p:nvPr/>
        </p:nvGrpSpPr>
        <p:grpSpPr>
          <a:xfrm>
            <a:off x="9849802" y="3330079"/>
            <a:ext cx="1844039" cy="2604770"/>
            <a:chOff x="9849802" y="3330079"/>
            <a:chExt cx="1844039" cy="2604770"/>
          </a:xfrm>
        </p:grpSpPr>
        <p:sp>
          <p:nvSpPr>
            <p:cNvPr id="41" name="object 41"/>
            <p:cNvSpPr/>
            <p:nvPr/>
          </p:nvSpPr>
          <p:spPr>
            <a:xfrm>
              <a:off x="9855200" y="3335477"/>
              <a:ext cx="1833245" cy="2593975"/>
            </a:xfrm>
            <a:custGeom>
              <a:avLst/>
              <a:gdLst/>
              <a:ahLst/>
              <a:cxnLst/>
              <a:rect l="l" t="t" r="r" b="b"/>
              <a:pathLst>
                <a:path w="1833245" h="2593975">
                  <a:moveTo>
                    <a:pt x="1832863" y="0"/>
                  </a:moveTo>
                  <a:lnTo>
                    <a:pt x="0" y="0"/>
                  </a:lnTo>
                  <a:lnTo>
                    <a:pt x="0" y="2593975"/>
                  </a:lnTo>
                  <a:lnTo>
                    <a:pt x="1832863" y="2593975"/>
                  </a:lnTo>
                  <a:lnTo>
                    <a:pt x="1832863" y="0"/>
                  </a:lnTo>
                  <a:close/>
                </a:path>
              </a:pathLst>
            </a:custGeom>
            <a:solidFill>
              <a:srgbClr val="CEE7ED">
                <a:alpha val="90194"/>
              </a:srgbClr>
            </a:solidFill>
          </p:spPr>
          <p:txBody>
            <a:bodyPr wrap="square" lIns="0" tIns="0" rIns="0" bIns="0" rtlCol="0"/>
            <a:lstStyle/>
            <a:p>
              <a:endParaRPr/>
            </a:p>
          </p:txBody>
        </p:sp>
        <p:sp>
          <p:nvSpPr>
            <p:cNvPr id="42" name="object 42"/>
            <p:cNvSpPr/>
            <p:nvPr/>
          </p:nvSpPr>
          <p:spPr>
            <a:xfrm>
              <a:off x="9855200" y="3335477"/>
              <a:ext cx="1833245" cy="2593975"/>
            </a:xfrm>
            <a:custGeom>
              <a:avLst/>
              <a:gdLst/>
              <a:ahLst/>
              <a:cxnLst/>
              <a:rect l="l" t="t" r="r" b="b"/>
              <a:pathLst>
                <a:path w="1833245" h="2593975">
                  <a:moveTo>
                    <a:pt x="0" y="2593975"/>
                  </a:moveTo>
                  <a:lnTo>
                    <a:pt x="1832863" y="2593975"/>
                  </a:lnTo>
                  <a:lnTo>
                    <a:pt x="1832863"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43" name="object 43"/>
          <p:cNvSpPr txBox="1"/>
          <p:nvPr/>
        </p:nvSpPr>
        <p:spPr>
          <a:xfrm>
            <a:off x="9959847" y="3354263"/>
            <a:ext cx="1656080" cy="1938159"/>
          </a:xfrm>
          <a:prstGeom prst="rect">
            <a:avLst/>
          </a:prstGeom>
        </p:spPr>
        <p:txBody>
          <a:bodyPr vert="horz" wrap="square" lIns="0" tIns="12065" rIns="0" bIns="0" rtlCol="0">
            <a:spAutoFit/>
          </a:bodyPr>
          <a:lstStyle/>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最低</a:t>
            </a:r>
            <a:r>
              <a:rPr lang="en-US" altLang="zh-TW" sz="1500" spc="-20" dirty="0">
                <a:solidFill>
                  <a:srgbClr val="303030"/>
                </a:solidFill>
                <a:latin typeface="微軟正黑體" panose="020B0604030504040204" pitchFamily="34" charset="-120"/>
                <a:ea typeface="微軟正黑體" panose="020B0604030504040204" pitchFamily="34" charset="-120"/>
              </a:rPr>
              <a:t>25%</a:t>
            </a:r>
            <a:r>
              <a:rPr lang="zh-TW" altLang="en-US" sz="1500" spc="-20" dirty="0">
                <a:solidFill>
                  <a:srgbClr val="303030"/>
                </a:solidFill>
                <a:latin typeface="微軟正黑體" panose="020B0604030504040204" pitchFamily="34" charset="-120"/>
                <a:ea typeface="微軟正黑體" panose="020B0604030504040204" pitchFamily="34" charset="-120"/>
              </a:rPr>
              <a:t>已發行股本</a:t>
            </a:r>
            <a:endParaRPr lang="en-HK" altLang="zh-TW" sz="1500" spc="-20" dirty="0">
              <a:solidFill>
                <a:srgbClr val="303030"/>
              </a:solidFill>
              <a:latin typeface="微軟正黑體" panose="020B0604030504040204" pitchFamily="34" charset="-120"/>
              <a:ea typeface="微軟正黑體" panose="020B0604030504040204" pitchFamily="34" charset="-120"/>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公眾持股市值至少</a:t>
            </a:r>
            <a:r>
              <a:rPr lang="en-US" altLang="ja-JP" sz="1500" spc="-20" dirty="0">
                <a:solidFill>
                  <a:srgbClr val="303030"/>
                </a:solidFill>
                <a:latin typeface="微軟正黑體" panose="020B0604030504040204" pitchFamily="34" charset="-120"/>
                <a:ea typeface="微軟正黑體" panose="020B0604030504040204" pitchFamily="34" charset="-120"/>
              </a:rPr>
              <a:t>1.25</a:t>
            </a:r>
            <a:r>
              <a:rPr lang="ja-JP" altLang="en-US" sz="1500" spc="-20" dirty="0">
                <a:solidFill>
                  <a:srgbClr val="303030"/>
                </a:solidFill>
                <a:latin typeface="微軟正黑體" panose="020B0604030504040204" pitchFamily="34" charset="-120"/>
                <a:ea typeface="微軟正黑體" panose="020B0604030504040204" pitchFamily="34" charset="-120"/>
              </a:rPr>
              <a:t>億</a:t>
            </a:r>
            <a:r>
              <a:rPr lang="zh-TW" altLang="en-US" sz="1500" spc="-20" dirty="0">
                <a:solidFill>
                  <a:srgbClr val="303030"/>
                </a:solidFill>
                <a:latin typeface="微軟正黑體" panose="020B0604030504040204" pitchFamily="34" charset="-120"/>
                <a:ea typeface="微軟正黑體" panose="020B0604030504040204" pitchFamily="34" charset="-120"/>
              </a:rPr>
              <a:t>港元</a:t>
            </a: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市值超過</a:t>
            </a:r>
            <a:r>
              <a:rPr lang="en-US" altLang="zh-TW" sz="1500" spc="-20" dirty="0">
                <a:solidFill>
                  <a:srgbClr val="303030"/>
                </a:solidFill>
                <a:latin typeface="微軟正黑體" panose="020B0604030504040204" pitchFamily="34" charset="-120"/>
                <a:ea typeface="微軟正黑體" panose="020B0604030504040204" pitchFamily="34" charset="-120"/>
              </a:rPr>
              <a:t>100</a:t>
            </a:r>
            <a:r>
              <a:rPr lang="zh-TW" altLang="en-US" sz="1500" spc="-20" dirty="0">
                <a:solidFill>
                  <a:srgbClr val="303030"/>
                </a:solidFill>
                <a:latin typeface="微軟正黑體" panose="020B0604030504040204" pitchFamily="34" charset="-120"/>
                <a:ea typeface="微軟正黑體" panose="020B0604030504040204" pitchFamily="34" charset="-120"/>
              </a:rPr>
              <a:t>億港元時可接受</a:t>
            </a:r>
            <a:r>
              <a:rPr lang="en-US" altLang="zh-TW" sz="1500" spc="-20" dirty="0">
                <a:solidFill>
                  <a:srgbClr val="303030"/>
                </a:solidFill>
                <a:latin typeface="微軟正黑體" panose="020B0604030504040204" pitchFamily="34" charset="-120"/>
                <a:ea typeface="微軟正黑體" panose="020B0604030504040204" pitchFamily="34" charset="-120"/>
              </a:rPr>
              <a:t>15-25%</a:t>
            </a:r>
          </a:p>
          <a:p>
            <a:pPr marL="111760" marR="5080" indent="-111760" algn="just">
              <a:lnSpc>
                <a:spcPct val="125000"/>
              </a:lnSpc>
              <a:spcBef>
                <a:spcPts val="95"/>
              </a:spcBef>
              <a:buFont typeface="Arial"/>
              <a:buChar char="•"/>
              <a:tabLst>
                <a:tab pos="114300" algn="l"/>
              </a:tabLst>
            </a:pPr>
            <a:endParaRPr lang="zh-TW" altLang="en-US" sz="1500" spc="-20" dirty="0">
              <a:solidFill>
                <a:srgbClr val="303030"/>
              </a:solidFill>
              <a:latin typeface="MS Gothic"/>
              <a:cs typeface="MS Gothic"/>
            </a:endParaRPr>
          </a:p>
        </p:txBody>
      </p:sp>
      <p:sp>
        <p:nvSpPr>
          <p:cNvPr id="44" name="object 44"/>
          <p:cNvSpPr txBox="1">
            <a:spLocks noGrp="1"/>
          </p:cNvSpPr>
          <p:nvPr>
            <p:ph type="ftr" sz="quarter" idx="5"/>
          </p:nvPr>
        </p:nvSpPr>
        <p:spPr>
          <a:xfrm>
            <a:off x="1357375" y="6363962"/>
            <a:ext cx="3401060" cy="205184"/>
          </a:xfrm>
          <a:prstGeom prst="rect">
            <a:avLst/>
          </a:prstGeom>
        </p:spPr>
        <p:txBody>
          <a:bodyPr vert="horz" wrap="square" lIns="0" tIns="0" rIns="0" bIns="0" rtlCol="0">
            <a:spAutoFit/>
          </a:bodyPr>
          <a:lstStyle/>
          <a:p>
            <a:pPr marL="12700">
              <a:lnSpc>
                <a:spcPts val="1635"/>
              </a:lnSpc>
            </a:pPr>
            <a:r>
              <a:rPr dirty="0"/>
              <a:t>@202</a:t>
            </a:r>
            <a:r>
              <a:rPr lang="en-HK" dirty="0"/>
              <a:t>6</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46" name="object 2">
            <a:extLst>
              <a:ext uri="{FF2B5EF4-FFF2-40B4-BE49-F238E27FC236}">
                <a16:creationId xmlns:a16="http://schemas.microsoft.com/office/drawing/2014/main" id="{4E928664-92D5-B0C2-7106-F08725D0A09C}"/>
              </a:ext>
            </a:extLst>
          </p:cNvPr>
          <p:cNvSpPr txBox="1">
            <a:spLocks/>
          </p:cNvSpPr>
          <p:nvPr/>
        </p:nvSpPr>
        <p:spPr>
          <a:xfrm>
            <a:off x="1363090" y="1577349"/>
            <a:ext cx="3132710" cy="319959"/>
          </a:xfrm>
          <a:prstGeom prst="rect">
            <a:avLst/>
          </a:prstGeom>
        </p:spPr>
        <p:txBody>
          <a:bodyPr vert="horz" wrap="square" lIns="0" tIns="12065" rIns="0" bIns="0" rtlCol="0">
            <a:spAutoFit/>
          </a:bodyPr>
          <a:lstStyle>
            <a:lvl1pPr>
              <a:defRPr sz="4000" b="1" i="0">
                <a:solidFill>
                  <a:schemeClr val="bg1"/>
                </a:solidFill>
                <a:latin typeface="Microsoft JhengHei"/>
                <a:ea typeface="+mj-ea"/>
                <a:cs typeface="Microsoft JhengHei"/>
              </a:defRPr>
            </a:lvl1pPr>
          </a:lstStyle>
          <a:p>
            <a:pPr marL="12700">
              <a:spcBef>
                <a:spcPts val="95"/>
              </a:spcBef>
            </a:pPr>
            <a:r>
              <a:rPr lang="zh-TW" altLang="en-US" sz="2000" spc="-95" dirty="0">
                <a:latin typeface="微軟正黑體" panose="020B0604030504040204" pitchFamily="34" charset="-120"/>
                <a:ea typeface="微軟正黑體" panose="020B0604030504040204" pitchFamily="34" charset="-120"/>
              </a:rPr>
              <a:t>基本資格條件</a:t>
            </a:r>
          </a:p>
        </p:txBody>
      </p:sp>
      <p:sp>
        <p:nvSpPr>
          <p:cNvPr id="47" name="object 15">
            <a:extLst>
              <a:ext uri="{FF2B5EF4-FFF2-40B4-BE49-F238E27FC236}">
                <a16:creationId xmlns:a16="http://schemas.microsoft.com/office/drawing/2014/main" id="{989C99A6-62A6-0FFF-CFC6-0822C2A036E1}"/>
              </a:ext>
            </a:extLst>
          </p:cNvPr>
          <p:cNvSpPr txBox="1"/>
          <p:nvPr/>
        </p:nvSpPr>
        <p:spPr>
          <a:xfrm>
            <a:off x="1909572" y="2871226"/>
            <a:ext cx="1160780" cy="243656"/>
          </a:xfrm>
          <a:prstGeom prst="rect">
            <a:avLst/>
          </a:prstGeom>
        </p:spPr>
        <p:txBody>
          <a:bodyPr vert="horz" wrap="square" lIns="0" tIns="12700" rIns="0" bIns="0" rtlCol="0">
            <a:spAutoFit/>
          </a:bodyPr>
          <a:lstStyle/>
          <a:p>
            <a:pPr>
              <a:lnSpc>
                <a:spcPct val="100000"/>
              </a:lnSpc>
              <a:spcBef>
                <a:spcPts val="100"/>
              </a:spcBef>
            </a:pPr>
            <a:r>
              <a:rPr lang="zh-TW" altLang="en-US" sz="1500" b="1" dirty="0">
                <a:solidFill>
                  <a:schemeClr val="bg1"/>
                </a:solidFill>
                <a:latin typeface="微軟正黑體" panose="020B0604030504040204" pitchFamily="34" charset="-120"/>
                <a:ea typeface="微軟正黑體" panose="020B0604030504040204" pitchFamily="34" charset="-120"/>
                <a:cs typeface="Yu Gothic"/>
              </a:rPr>
              <a:t>營業記錄</a:t>
            </a:r>
          </a:p>
        </p:txBody>
      </p:sp>
    </p:spTree>
    <p:extLst>
      <p:ext uri="{BB962C8B-B14F-4D97-AF65-F5344CB8AC3E}">
        <p14:creationId xmlns:p14="http://schemas.microsoft.com/office/powerpoint/2010/main" val="368662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7375" y="875749"/>
            <a:ext cx="3524885" cy="635000"/>
          </a:xfrm>
          <a:prstGeom prst="rect">
            <a:avLst/>
          </a:prstGeom>
        </p:spPr>
        <p:txBody>
          <a:bodyPr vert="horz" wrap="square" lIns="0" tIns="12065" rIns="0" bIns="0" rtlCol="0">
            <a:spAutoFit/>
          </a:bodyPr>
          <a:lstStyle/>
          <a:p>
            <a:pPr marL="12700">
              <a:lnSpc>
                <a:spcPct val="100000"/>
              </a:lnSpc>
              <a:spcBef>
                <a:spcPts val="95"/>
              </a:spcBef>
            </a:pPr>
            <a:r>
              <a:rPr lang="zh-TW" altLang="en-US" spc="-95" dirty="0">
                <a:latin typeface="微軟正黑體" panose="020B0604030504040204" pitchFamily="34" charset="-120"/>
                <a:ea typeface="微軟正黑體" panose="020B0604030504040204" pitchFamily="34" charset="-120"/>
              </a:rPr>
              <a:t>主板上市要求</a:t>
            </a:r>
          </a:p>
        </p:txBody>
      </p:sp>
      <p:sp>
        <p:nvSpPr>
          <p:cNvPr id="3" name="object 3"/>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p>
        </p:txBody>
      </p:sp>
      <p:sp>
        <p:nvSpPr>
          <p:cNvPr id="4" name="object 4"/>
          <p:cNvSpPr/>
          <p:nvPr/>
        </p:nvSpPr>
        <p:spPr>
          <a:xfrm>
            <a:off x="761" y="2526538"/>
            <a:ext cx="2495879" cy="3563620"/>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a:p>
        </p:txBody>
      </p:sp>
      <p:grpSp>
        <p:nvGrpSpPr>
          <p:cNvPr id="5" name="object 5"/>
          <p:cNvGrpSpPr/>
          <p:nvPr/>
        </p:nvGrpSpPr>
        <p:grpSpPr>
          <a:xfrm>
            <a:off x="2565714" y="2517395"/>
            <a:ext cx="9626285" cy="3581653"/>
            <a:chOff x="1279016" y="2526538"/>
            <a:chExt cx="10913110" cy="3563620"/>
          </a:xfrm>
        </p:grpSpPr>
        <p:sp>
          <p:nvSpPr>
            <p:cNvPr id="6" name="object 6"/>
            <p:cNvSpPr/>
            <p:nvPr/>
          </p:nvSpPr>
          <p:spPr>
            <a:xfrm>
              <a:off x="1279016" y="2526538"/>
              <a:ext cx="10913110" cy="3563620"/>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a:p>
          </p:txBody>
        </p:sp>
        <p:sp>
          <p:nvSpPr>
            <p:cNvPr id="7" name="object 7"/>
            <p:cNvSpPr/>
            <p:nvPr/>
          </p:nvSpPr>
          <p:spPr>
            <a:xfrm>
              <a:off x="1497201" y="2686938"/>
              <a:ext cx="2078311" cy="648537"/>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a:p>
          </p:txBody>
        </p:sp>
        <p:sp>
          <p:nvSpPr>
            <p:cNvPr id="8" name="object 8"/>
            <p:cNvSpPr/>
            <p:nvPr/>
          </p:nvSpPr>
          <p:spPr>
            <a:xfrm>
              <a:off x="1497202"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a:p>
          </p:txBody>
        </p:sp>
        <p:sp>
          <p:nvSpPr>
            <p:cNvPr id="9" name="object 9"/>
            <p:cNvSpPr/>
            <p:nvPr/>
          </p:nvSpPr>
          <p:spPr>
            <a:xfrm>
              <a:off x="1497201" y="3335477"/>
              <a:ext cx="2051430" cy="2580915"/>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a:p>
          </p:txBody>
        </p:sp>
        <p:sp>
          <p:nvSpPr>
            <p:cNvPr id="10" name="object 10"/>
            <p:cNvSpPr/>
            <p:nvPr/>
          </p:nvSpPr>
          <p:spPr>
            <a:xfrm>
              <a:off x="1497202"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11" name="object 11"/>
          <p:cNvSpPr txBox="1"/>
          <p:nvPr/>
        </p:nvSpPr>
        <p:spPr>
          <a:xfrm>
            <a:off x="2808546" y="3155781"/>
            <a:ext cx="1628774" cy="1741823"/>
          </a:xfrm>
          <a:prstGeom prst="rect">
            <a:avLst/>
          </a:prstGeom>
        </p:spPr>
        <p:txBody>
          <a:bodyPr vert="horz" wrap="square" lIns="0" tIns="39370" rIns="0" bIns="0" rtlCol="0">
            <a:spAutoFit/>
          </a:bodyPr>
          <a:lstStyle/>
          <a:p>
            <a:pPr marR="5080" algn="just">
              <a:lnSpc>
                <a:spcPct val="126000"/>
              </a:lnSpc>
              <a:spcBef>
                <a:spcPts val="540"/>
              </a:spcBef>
              <a:tabLst>
                <a:tab pos="113664" algn="l"/>
              </a:tabLst>
            </a:pPr>
            <a:endParaRPr lang="en-HK" sz="1500" spc="-20" dirty="0">
              <a:solidFill>
                <a:srgbClr val="303030"/>
              </a:solidFill>
              <a:latin typeface="MS Gothic"/>
              <a:cs typeface="MS Gothic"/>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最近一年盈利</a:t>
            </a:r>
            <a:r>
              <a:rPr lang="en-US" altLang="zh-TW" sz="1500" spc="-20" dirty="0">
                <a:solidFill>
                  <a:srgbClr val="303030"/>
                </a:solidFill>
                <a:latin typeface="微軟正黑體" panose="020B0604030504040204" pitchFamily="34" charset="-120"/>
                <a:ea typeface="微軟正黑體" panose="020B0604030504040204" pitchFamily="34" charset="-120"/>
              </a:rPr>
              <a:t>3,500</a:t>
            </a:r>
            <a:r>
              <a:rPr lang="zh-TW" altLang="en-US" sz="1500" spc="-20" dirty="0">
                <a:solidFill>
                  <a:srgbClr val="303030"/>
                </a:solidFill>
                <a:latin typeface="微軟正黑體" panose="020B0604030504040204" pitchFamily="34" charset="-120"/>
                <a:ea typeface="微軟正黑體" panose="020B0604030504040204" pitchFamily="34" charset="-120"/>
              </a:rPr>
              <a:t>萬港元</a:t>
            </a: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前兩年合計盈利</a:t>
            </a:r>
            <a:r>
              <a:rPr lang="en-US" altLang="zh-TW" sz="1500" spc="-20" dirty="0">
                <a:solidFill>
                  <a:srgbClr val="303030"/>
                </a:solidFill>
                <a:latin typeface="微軟正黑體" panose="020B0604030504040204" pitchFamily="34" charset="-120"/>
                <a:ea typeface="微軟正黑體" panose="020B0604030504040204" pitchFamily="34" charset="-120"/>
              </a:rPr>
              <a:t>4,500</a:t>
            </a:r>
            <a:r>
              <a:rPr lang="zh-TW" altLang="en-US" sz="1500" spc="-20" dirty="0">
                <a:solidFill>
                  <a:srgbClr val="303030"/>
                </a:solidFill>
                <a:latin typeface="微軟正黑體" panose="020B0604030504040204" pitchFamily="34" charset="-120"/>
                <a:ea typeface="微軟正黑體" panose="020B0604030504040204" pitchFamily="34" charset="-120"/>
              </a:rPr>
              <a:t>萬港元</a:t>
            </a: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上市時市值至少</a:t>
            </a:r>
            <a:r>
              <a:rPr lang="en-US" altLang="zh-TW" sz="1500" spc="-20" dirty="0">
                <a:solidFill>
                  <a:srgbClr val="303030"/>
                </a:solidFill>
                <a:latin typeface="微軟正黑體" panose="020B0604030504040204" pitchFamily="34" charset="-120"/>
                <a:ea typeface="微軟正黑體" panose="020B0604030504040204" pitchFamily="34" charset="-120"/>
              </a:rPr>
              <a:t>5</a:t>
            </a:r>
            <a:r>
              <a:rPr lang="zh-TW" altLang="en-US" sz="1500" spc="-20" dirty="0">
                <a:solidFill>
                  <a:srgbClr val="303030"/>
                </a:solidFill>
                <a:latin typeface="微軟正黑體" panose="020B0604030504040204" pitchFamily="34" charset="-120"/>
                <a:ea typeface="微軟正黑體" panose="020B0604030504040204" pitchFamily="34" charset="-120"/>
              </a:rPr>
              <a:t>億港元</a:t>
            </a:r>
          </a:p>
        </p:txBody>
      </p:sp>
      <p:grpSp>
        <p:nvGrpSpPr>
          <p:cNvPr id="12" name="object 12"/>
          <p:cNvGrpSpPr/>
          <p:nvPr/>
        </p:nvGrpSpPr>
        <p:grpSpPr>
          <a:xfrm>
            <a:off x="5535111" y="2659962"/>
            <a:ext cx="1844039" cy="659765"/>
            <a:chOff x="3581336" y="2681541"/>
            <a:chExt cx="1844039" cy="659765"/>
          </a:xfrm>
        </p:grpSpPr>
        <p:sp>
          <p:nvSpPr>
            <p:cNvPr id="13" name="object 13"/>
            <p:cNvSpPr/>
            <p:nvPr/>
          </p:nvSpPr>
          <p:spPr>
            <a:xfrm>
              <a:off x="3586733" y="2686939"/>
              <a:ext cx="1833245" cy="648970"/>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a:p>
          </p:txBody>
        </p:sp>
        <p:sp>
          <p:nvSpPr>
            <p:cNvPr id="14" name="object 14"/>
            <p:cNvSpPr/>
            <p:nvPr/>
          </p:nvSpPr>
          <p:spPr>
            <a:xfrm>
              <a:off x="3586733"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a:p>
          </p:txBody>
        </p:sp>
      </p:grpSp>
      <p:sp>
        <p:nvSpPr>
          <p:cNvPr id="15" name="object 15"/>
          <p:cNvSpPr txBox="1"/>
          <p:nvPr/>
        </p:nvSpPr>
        <p:spPr>
          <a:xfrm>
            <a:off x="5790749" y="2758481"/>
            <a:ext cx="1332760" cy="474489"/>
          </a:xfrm>
          <a:prstGeom prst="rect">
            <a:avLst/>
          </a:prstGeom>
        </p:spPr>
        <p:txBody>
          <a:bodyPr vert="horz" wrap="square" lIns="0" tIns="12700" rIns="0" bIns="0" rtlCol="0">
            <a:spAutoFit/>
          </a:bodyPr>
          <a:lstStyle/>
          <a:p>
            <a:pPr>
              <a:lnSpc>
                <a:spcPct val="100000"/>
              </a:lnSpc>
              <a:spcBef>
                <a:spcPts val="100"/>
              </a:spcBef>
            </a:pPr>
            <a:r>
              <a:rPr lang="zh-TW" altLang="en-US" sz="1500" b="1" dirty="0">
                <a:solidFill>
                  <a:schemeClr val="bg1"/>
                </a:solidFill>
                <a:latin typeface="微軟正黑體" panose="020B0604030504040204" pitchFamily="34" charset="-120"/>
                <a:ea typeface="微軟正黑體" panose="020B0604030504040204" pitchFamily="34" charset="-120"/>
                <a:cs typeface="Yu Gothic"/>
              </a:rPr>
              <a:t>市值</a:t>
            </a:r>
            <a:r>
              <a:rPr lang="en-US" altLang="zh-TW" sz="1500" b="1" dirty="0">
                <a:solidFill>
                  <a:schemeClr val="bg1"/>
                </a:solidFill>
                <a:latin typeface="微軟正黑體" panose="020B0604030504040204" pitchFamily="34" charset="-120"/>
                <a:ea typeface="微軟正黑體" panose="020B0604030504040204" pitchFamily="34" charset="-120"/>
                <a:cs typeface="Yu Gothic"/>
              </a:rPr>
              <a:t>/</a:t>
            </a:r>
            <a:r>
              <a:rPr lang="zh-TW" altLang="en-US" sz="1500" b="1" dirty="0">
                <a:solidFill>
                  <a:schemeClr val="bg1"/>
                </a:solidFill>
                <a:latin typeface="微軟正黑體" panose="020B0604030504040204" pitchFamily="34" charset="-120"/>
                <a:ea typeface="微軟正黑體" panose="020B0604030504040204" pitchFamily="34" charset="-120"/>
                <a:cs typeface="Yu Gothic"/>
              </a:rPr>
              <a:t>收益</a:t>
            </a:r>
            <a:r>
              <a:rPr lang="en-US" altLang="zh-TW" sz="1500" b="1" dirty="0">
                <a:solidFill>
                  <a:schemeClr val="bg1"/>
                </a:solidFill>
                <a:latin typeface="微軟正黑體" panose="020B0604030504040204" pitchFamily="34" charset="-120"/>
                <a:ea typeface="微軟正黑體" panose="020B0604030504040204" pitchFamily="34" charset="-120"/>
                <a:cs typeface="Yu Gothic"/>
              </a:rPr>
              <a:t>/</a:t>
            </a:r>
            <a:r>
              <a:rPr lang="zh-TW" altLang="en-US" sz="1500" b="1" dirty="0">
                <a:solidFill>
                  <a:schemeClr val="bg1"/>
                </a:solidFill>
                <a:latin typeface="微軟正黑體" panose="020B0604030504040204" pitchFamily="34" charset="-120"/>
                <a:ea typeface="微軟正黑體" panose="020B0604030504040204" pitchFamily="34" charset="-120"/>
                <a:cs typeface="Yu Gothic"/>
              </a:rPr>
              <a:t>現金流測試</a:t>
            </a:r>
          </a:p>
        </p:txBody>
      </p:sp>
      <p:grpSp>
        <p:nvGrpSpPr>
          <p:cNvPr id="16" name="object 16"/>
          <p:cNvGrpSpPr/>
          <p:nvPr/>
        </p:nvGrpSpPr>
        <p:grpSpPr>
          <a:xfrm>
            <a:off x="5532522" y="3332758"/>
            <a:ext cx="1844039" cy="2604770"/>
            <a:chOff x="3581336" y="3330079"/>
            <a:chExt cx="1844039" cy="2604770"/>
          </a:xfrm>
        </p:grpSpPr>
        <p:sp>
          <p:nvSpPr>
            <p:cNvPr id="17" name="object 17"/>
            <p:cNvSpPr/>
            <p:nvPr/>
          </p:nvSpPr>
          <p:spPr>
            <a:xfrm>
              <a:off x="3586733" y="3335477"/>
              <a:ext cx="1833245" cy="2593975"/>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dirty="0"/>
            </a:p>
          </p:txBody>
        </p:sp>
        <p:sp>
          <p:nvSpPr>
            <p:cNvPr id="18" name="object 18"/>
            <p:cNvSpPr/>
            <p:nvPr/>
          </p:nvSpPr>
          <p:spPr>
            <a:xfrm>
              <a:off x="3586733"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19" name="object 19"/>
          <p:cNvSpPr txBox="1"/>
          <p:nvPr/>
        </p:nvSpPr>
        <p:spPr>
          <a:xfrm>
            <a:off x="5636710" y="3439921"/>
            <a:ext cx="1640839" cy="1424044"/>
          </a:xfrm>
          <a:prstGeom prst="rect">
            <a:avLst/>
          </a:prstGeom>
        </p:spPr>
        <p:txBody>
          <a:bodyPr vert="horz" wrap="square" lIns="0" tIns="12700" rIns="0" bIns="0" rtlCol="0">
            <a:spAutoFit/>
          </a:bodyPr>
          <a:lstStyle/>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最近一年收益至少</a:t>
            </a:r>
            <a:r>
              <a:rPr lang="en-US" altLang="zh-TW" sz="1500" spc="-20" dirty="0">
                <a:solidFill>
                  <a:srgbClr val="303030"/>
                </a:solidFill>
                <a:latin typeface="微軟正黑體" panose="020B0604030504040204" pitchFamily="34" charset="-120"/>
                <a:ea typeface="微軟正黑體" panose="020B0604030504040204" pitchFamily="34" charset="-120"/>
              </a:rPr>
              <a:t>5</a:t>
            </a:r>
            <a:r>
              <a:rPr lang="zh-TW" altLang="en-US" sz="1500" spc="-20" dirty="0">
                <a:solidFill>
                  <a:srgbClr val="303030"/>
                </a:solidFill>
                <a:latin typeface="微軟正黑體" panose="020B0604030504040204" pitchFamily="34" charset="-120"/>
                <a:ea typeface="微軟正黑體" panose="020B0604030504040204" pitchFamily="34" charset="-120"/>
              </a:rPr>
              <a:t>億港元</a:t>
            </a:r>
            <a:endParaRPr lang="en-HK" altLang="zh-TW" sz="1500" spc="-20" dirty="0">
              <a:solidFill>
                <a:srgbClr val="303030"/>
              </a:solidFill>
              <a:latin typeface="微軟正黑體" panose="020B0604030504040204" pitchFamily="34" charset="-120"/>
              <a:ea typeface="微軟正黑體" panose="020B0604030504040204" pitchFamily="34" charset="-120"/>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三年經營現金流合計至少</a:t>
            </a:r>
            <a:r>
              <a:rPr lang="en-US" altLang="zh-TW" sz="1500" spc="-20" dirty="0">
                <a:solidFill>
                  <a:srgbClr val="303030"/>
                </a:solidFill>
                <a:latin typeface="微軟正黑體" panose="020B0604030504040204" pitchFamily="34" charset="-120"/>
                <a:ea typeface="微軟正黑體" panose="020B0604030504040204" pitchFamily="34" charset="-120"/>
              </a:rPr>
              <a:t>1</a:t>
            </a:r>
            <a:r>
              <a:rPr lang="zh-TW" altLang="en-US" sz="1500" spc="-20" dirty="0">
                <a:solidFill>
                  <a:srgbClr val="303030"/>
                </a:solidFill>
                <a:latin typeface="微軟正黑體" panose="020B0604030504040204" pitchFamily="34" charset="-120"/>
                <a:ea typeface="微軟正黑體" panose="020B0604030504040204" pitchFamily="34" charset="-120"/>
              </a:rPr>
              <a:t>億港元</a:t>
            </a:r>
            <a:endParaRPr lang="en-HK" altLang="zh-TW" sz="1500" spc="-20" dirty="0">
              <a:solidFill>
                <a:srgbClr val="303030"/>
              </a:solidFill>
              <a:latin typeface="微軟正黑體" panose="020B0604030504040204" pitchFamily="34" charset="-120"/>
              <a:ea typeface="微軟正黑體" panose="020B0604030504040204" pitchFamily="34" charset="-120"/>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上市時市值至少</a:t>
            </a:r>
            <a:r>
              <a:rPr lang="en-US" altLang="zh-TW" sz="1500" spc="-20" dirty="0">
                <a:solidFill>
                  <a:srgbClr val="303030"/>
                </a:solidFill>
                <a:latin typeface="微軟正黑體" panose="020B0604030504040204" pitchFamily="34" charset="-120"/>
                <a:ea typeface="微軟正黑體" panose="020B0604030504040204" pitchFamily="34" charset="-120"/>
              </a:rPr>
              <a:t>20</a:t>
            </a:r>
            <a:r>
              <a:rPr lang="zh-TW" altLang="en-US" sz="1500" spc="-20" dirty="0">
                <a:solidFill>
                  <a:srgbClr val="303030"/>
                </a:solidFill>
                <a:latin typeface="微軟正黑體" panose="020B0604030504040204" pitchFamily="34" charset="-120"/>
                <a:ea typeface="微軟正黑體" panose="020B0604030504040204" pitchFamily="34" charset="-120"/>
              </a:rPr>
              <a:t>億港元</a:t>
            </a:r>
          </a:p>
        </p:txBody>
      </p:sp>
      <p:grpSp>
        <p:nvGrpSpPr>
          <p:cNvPr id="20" name="object 20"/>
          <p:cNvGrpSpPr/>
          <p:nvPr/>
        </p:nvGrpSpPr>
        <p:grpSpPr>
          <a:xfrm>
            <a:off x="8266746" y="2651096"/>
            <a:ext cx="1844039" cy="659765"/>
            <a:chOff x="5670740" y="2681541"/>
            <a:chExt cx="1844039" cy="659765"/>
          </a:xfrm>
        </p:grpSpPr>
        <p:sp>
          <p:nvSpPr>
            <p:cNvPr id="21" name="object 21"/>
            <p:cNvSpPr/>
            <p:nvPr/>
          </p:nvSpPr>
          <p:spPr>
            <a:xfrm>
              <a:off x="5676138" y="2686939"/>
              <a:ext cx="1833245" cy="648970"/>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dirty="0"/>
            </a:p>
          </p:txBody>
        </p:sp>
        <p:sp>
          <p:nvSpPr>
            <p:cNvPr id="22" name="object 22"/>
            <p:cNvSpPr/>
            <p:nvPr/>
          </p:nvSpPr>
          <p:spPr>
            <a:xfrm>
              <a:off x="5676138"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a:p>
          </p:txBody>
        </p:sp>
      </p:grpSp>
      <p:sp>
        <p:nvSpPr>
          <p:cNvPr id="23" name="object 23"/>
          <p:cNvSpPr txBox="1"/>
          <p:nvPr/>
        </p:nvSpPr>
        <p:spPr>
          <a:xfrm>
            <a:off x="8625521" y="2873898"/>
            <a:ext cx="1604010" cy="244298"/>
          </a:xfrm>
          <a:prstGeom prst="rect">
            <a:avLst/>
          </a:prstGeom>
        </p:spPr>
        <p:txBody>
          <a:bodyPr vert="horz" wrap="square" lIns="0" tIns="13335" rIns="0" bIns="0" rtlCol="0">
            <a:spAutoFit/>
          </a:bodyPr>
          <a:lstStyle/>
          <a:p>
            <a:pPr>
              <a:lnSpc>
                <a:spcPct val="100000"/>
              </a:lnSpc>
              <a:spcBef>
                <a:spcPts val="105"/>
              </a:spcBef>
            </a:pPr>
            <a:r>
              <a:rPr lang="zh-TW" altLang="en-US" sz="1500" b="1" spc="-25" dirty="0">
                <a:solidFill>
                  <a:schemeClr val="bg1"/>
                </a:solidFill>
                <a:latin typeface="微軟正黑體" panose="020B0604030504040204" pitchFamily="34" charset="-120"/>
                <a:ea typeface="微軟正黑體" panose="020B0604030504040204" pitchFamily="34" charset="-120"/>
                <a:cs typeface="MS Gothic"/>
              </a:rPr>
              <a:t>市值</a:t>
            </a:r>
            <a:r>
              <a:rPr lang="en-US" altLang="zh-TW" sz="1500" b="1" spc="-25" dirty="0">
                <a:solidFill>
                  <a:schemeClr val="bg1"/>
                </a:solidFill>
                <a:latin typeface="微軟正黑體" panose="020B0604030504040204" pitchFamily="34" charset="-120"/>
                <a:ea typeface="微軟正黑體" panose="020B0604030504040204" pitchFamily="34" charset="-120"/>
                <a:cs typeface="MS Gothic"/>
              </a:rPr>
              <a:t>/</a:t>
            </a:r>
            <a:r>
              <a:rPr lang="zh-TW" altLang="en-US" sz="1500" b="1" spc="-25" dirty="0">
                <a:solidFill>
                  <a:schemeClr val="bg1"/>
                </a:solidFill>
                <a:latin typeface="微軟正黑體" panose="020B0604030504040204" pitchFamily="34" charset="-120"/>
                <a:ea typeface="微軟正黑體" panose="020B0604030504040204" pitchFamily="34" charset="-120"/>
                <a:cs typeface="MS Gothic"/>
              </a:rPr>
              <a:t>收益測試</a:t>
            </a:r>
          </a:p>
        </p:txBody>
      </p:sp>
      <p:grpSp>
        <p:nvGrpSpPr>
          <p:cNvPr id="24" name="object 24"/>
          <p:cNvGrpSpPr/>
          <p:nvPr/>
        </p:nvGrpSpPr>
        <p:grpSpPr>
          <a:xfrm>
            <a:off x="8261350" y="3289526"/>
            <a:ext cx="1844039" cy="2604770"/>
            <a:chOff x="5670740" y="3330079"/>
            <a:chExt cx="1844039" cy="2604770"/>
          </a:xfrm>
        </p:grpSpPr>
        <p:sp>
          <p:nvSpPr>
            <p:cNvPr id="25" name="object 25"/>
            <p:cNvSpPr/>
            <p:nvPr/>
          </p:nvSpPr>
          <p:spPr>
            <a:xfrm>
              <a:off x="5676138" y="3335477"/>
              <a:ext cx="1833245" cy="2593975"/>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a:p>
          </p:txBody>
        </p:sp>
        <p:sp>
          <p:nvSpPr>
            <p:cNvPr id="26" name="object 26"/>
            <p:cNvSpPr/>
            <p:nvPr/>
          </p:nvSpPr>
          <p:spPr>
            <a:xfrm>
              <a:off x="5676138"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27" name="object 27"/>
          <p:cNvSpPr txBox="1"/>
          <p:nvPr/>
        </p:nvSpPr>
        <p:spPr>
          <a:xfrm>
            <a:off x="8318308" y="3469426"/>
            <a:ext cx="1649730" cy="949171"/>
          </a:xfrm>
          <a:prstGeom prst="rect">
            <a:avLst/>
          </a:prstGeom>
        </p:spPr>
        <p:txBody>
          <a:bodyPr vert="horz" wrap="square" lIns="0" tIns="13335" rIns="0" bIns="0" rtlCol="0">
            <a:spAutoFit/>
          </a:bodyPr>
          <a:lstStyle/>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最近一年收益至少</a:t>
            </a:r>
            <a:r>
              <a:rPr lang="en-US" altLang="zh-TW" sz="1500" spc="-20" dirty="0">
                <a:solidFill>
                  <a:srgbClr val="303030"/>
                </a:solidFill>
                <a:latin typeface="微軟正黑體" panose="020B0604030504040204" pitchFamily="34" charset="-120"/>
                <a:ea typeface="微軟正黑體" panose="020B0604030504040204" pitchFamily="34" charset="-120"/>
              </a:rPr>
              <a:t>5</a:t>
            </a:r>
            <a:r>
              <a:rPr lang="zh-TW" altLang="en-US" sz="1500" spc="-20" dirty="0">
                <a:solidFill>
                  <a:srgbClr val="303030"/>
                </a:solidFill>
                <a:latin typeface="微軟正黑體" panose="020B0604030504040204" pitchFamily="34" charset="-120"/>
                <a:ea typeface="微軟正黑體" panose="020B0604030504040204" pitchFamily="34" charset="-120"/>
              </a:rPr>
              <a:t>億港元</a:t>
            </a: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上市時市值至少</a:t>
            </a:r>
            <a:r>
              <a:rPr lang="en-US" altLang="zh-TW" sz="1500" spc="-20" dirty="0">
                <a:solidFill>
                  <a:srgbClr val="303030"/>
                </a:solidFill>
                <a:latin typeface="微軟正黑體" panose="020B0604030504040204" pitchFamily="34" charset="-120"/>
                <a:ea typeface="微軟正黑體" panose="020B0604030504040204" pitchFamily="34" charset="-120"/>
              </a:rPr>
              <a:t>40</a:t>
            </a:r>
            <a:r>
              <a:rPr lang="zh-TW" altLang="en-US" sz="1500" spc="-20" dirty="0">
                <a:solidFill>
                  <a:srgbClr val="303030"/>
                </a:solidFill>
                <a:latin typeface="微軟正黑體" panose="020B0604030504040204" pitchFamily="34" charset="-120"/>
                <a:ea typeface="微軟正黑體" panose="020B0604030504040204" pitchFamily="34" charset="-120"/>
              </a:rPr>
              <a:t>億港元</a:t>
            </a:r>
          </a:p>
        </p:txBody>
      </p:sp>
      <p:sp>
        <p:nvSpPr>
          <p:cNvPr id="44" name="object 44"/>
          <p:cNvSpPr txBox="1">
            <a:spLocks noGrp="1"/>
          </p:cNvSpPr>
          <p:nvPr>
            <p:ph type="ftr" sz="quarter" idx="5"/>
          </p:nvPr>
        </p:nvSpPr>
        <p:spPr>
          <a:xfrm>
            <a:off x="1357375" y="6363962"/>
            <a:ext cx="3401060" cy="205184"/>
          </a:xfrm>
          <a:prstGeom prst="rect">
            <a:avLst/>
          </a:prstGeom>
        </p:spPr>
        <p:txBody>
          <a:bodyPr vert="horz" wrap="square" lIns="0" tIns="0" rIns="0" bIns="0" rtlCol="0">
            <a:spAutoFit/>
          </a:bodyPr>
          <a:lstStyle/>
          <a:p>
            <a:pPr marL="12700">
              <a:lnSpc>
                <a:spcPts val="1635"/>
              </a:lnSpc>
            </a:pPr>
            <a:r>
              <a:rPr dirty="0"/>
              <a:t>@202</a:t>
            </a:r>
            <a:r>
              <a:rPr lang="en-HK" dirty="0"/>
              <a:t>6</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46" name="object 2">
            <a:extLst>
              <a:ext uri="{FF2B5EF4-FFF2-40B4-BE49-F238E27FC236}">
                <a16:creationId xmlns:a16="http://schemas.microsoft.com/office/drawing/2014/main" id="{4E928664-92D5-B0C2-7106-F08725D0A09C}"/>
              </a:ext>
            </a:extLst>
          </p:cNvPr>
          <p:cNvSpPr txBox="1">
            <a:spLocks/>
          </p:cNvSpPr>
          <p:nvPr/>
        </p:nvSpPr>
        <p:spPr>
          <a:xfrm>
            <a:off x="1363090" y="1577349"/>
            <a:ext cx="3132710" cy="319959"/>
          </a:xfrm>
          <a:prstGeom prst="rect">
            <a:avLst/>
          </a:prstGeom>
        </p:spPr>
        <p:txBody>
          <a:bodyPr vert="horz" wrap="square" lIns="0" tIns="12065" rIns="0" bIns="0" rtlCol="0">
            <a:spAutoFit/>
          </a:bodyPr>
          <a:lstStyle>
            <a:lvl1pPr>
              <a:defRPr sz="4000" b="1" i="0">
                <a:solidFill>
                  <a:schemeClr val="bg1"/>
                </a:solidFill>
                <a:latin typeface="Microsoft JhengHei"/>
                <a:ea typeface="+mj-ea"/>
                <a:cs typeface="Microsoft JhengHei"/>
              </a:defRPr>
            </a:lvl1pPr>
          </a:lstStyle>
          <a:p>
            <a:pPr marL="12700">
              <a:spcBef>
                <a:spcPts val="95"/>
              </a:spcBef>
            </a:pPr>
            <a:r>
              <a:rPr lang="zh-TW" altLang="en-US" sz="2000" spc="-95" dirty="0">
                <a:latin typeface="微軟正黑體" panose="020B0604030504040204" pitchFamily="34" charset="-120"/>
                <a:ea typeface="微軟正黑體" panose="020B0604030504040204" pitchFamily="34" charset="-120"/>
              </a:rPr>
              <a:t>財務資格測試</a:t>
            </a:r>
          </a:p>
        </p:txBody>
      </p:sp>
      <p:sp>
        <p:nvSpPr>
          <p:cNvPr id="47" name="object 15">
            <a:extLst>
              <a:ext uri="{FF2B5EF4-FFF2-40B4-BE49-F238E27FC236}">
                <a16:creationId xmlns:a16="http://schemas.microsoft.com/office/drawing/2014/main" id="{989C99A6-62A6-0FFF-CFC6-0822C2A036E1}"/>
              </a:ext>
            </a:extLst>
          </p:cNvPr>
          <p:cNvSpPr txBox="1"/>
          <p:nvPr/>
        </p:nvSpPr>
        <p:spPr>
          <a:xfrm>
            <a:off x="3071766" y="2873898"/>
            <a:ext cx="1282802" cy="243656"/>
          </a:xfrm>
          <a:prstGeom prst="rect">
            <a:avLst/>
          </a:prstGeom>
        </p:spPr>
        <p:txBody>
          <a:bodyPr vert="horz" wrap="square" lIns="0" tIns="12700" rIns="0" bIns="0" rtlCol="0">
            <a:spAutoFit/>
          </a:bodyPr>
          <a:lstStyle/>
          <a:p>
            <a:pPr>
              <a:lnSpc>
                <a:spcPct val="100000"/>
              </a:lnSpc>
              <a:spcBef>
                <a:spcPts val="100"/>
              </a:spcBef>
            </a:pPr>
            <a:r>
              <a:rPr lang="zh-TW" altLang="en-US" sz="1500" b="1" dirty="0">
                <a:solidFill>
                  <a:schemeClr val="bg1"/>
                </a:solidFill>
                <a:latin typeface="微軟正黑體" panose="020B0604030504040204" pitchFamily="34" charset="-120"/>
                <a:ea typeface="微軟正黑體" panose="020B0604030504040204" pitchFamily="34" charset="-120"/>
                <a:cs typeface="Yu Gothic"/>
              </a:rPr>
              <a:t>市值</a:t>
            </a:r>
            <a:r>
              <a:rPr lang="en-US" altLang="zh-TW" sz="1500" b="1" dirty="0">
                <a:solidFill>
                  <a:schemeClr val="bg1"/>
                </a:solidFill>
                <a:latin typeface="微軟正黑體" panose="020B0604030504040204" pitchFamily="34" charset="-120"/>
                <a:ea typeface="微軟正黑體" panose="020B0604030504040204" pitchFamily="34" charset="-120"/>
                <a:cs typeface="Yu Gothic"/>
              </a:rPr>
              <a:t>/</a:t>
            </a:r>
            <a:r>
              <a:rPr lang="zh-TW" altLang="en-US" sz="1500" b="1" dirty="0">
                <a:solidFill>
                  <a:schemeClr val="bg1"/>
                </a:solidFill>
                <a:latin typeface="微軟正黑體" panose="020B0604030504040204" pitchFamily="34" charset="-120"/>
                <a:ea typeface="微軟正黑體" panose="020B0604030504040204" pitchFamily="34" charset="-120"/>
                <a:cs typeface="Yu Gothic"/>
              </a:rPr>
              <a:t>盈利測試</a:t>
            </a:r>
          </a:p>
        </p:txBody>
      </p:sp>
    </p:spTree>
    <p:extLst>
      <p:ext uri="{BB962C8B-B14F-4D97-AF65-F5344CB8AC3E}">
        <p14:creationId xmlns:p14="http://schemas.microsoft.com/office/powerpoint/2010/main" val="401154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7375" y="875749"/>
            <a:ext cx="3524885" cy="635000"/>
          </a:xfrm>
          <a:prstGeom prst="rect">
            <a:avLst/>
          </a:prstGeom>
        </p:spPr>
        <p:txBody>
          <a:bodyPr vert="horz" wrap="square" lIns="0" tIns="12065" rIns="0" bIns="0" rtlCol="0">
            <a:spAutoFit/>
          </a:bodyPr>
          <a:lstStyle/>
          <a:p>
            <a:pPr marL="12700">
              <a:lnSpc>
                <a:spcPct val="100000"/>
              </a:lnSpc>
              <a:spcBef>
                <a:spcPts val="95"/>
              </a:spcBef>
            </a:pPr>
            <a:r>
              <a:rPr lang="zh-TW" altLang="en-US" spc="-95" dirty="0">
                <a:latin typeface="微軟正黑體" panose="020B0604030504040204" pitchFamily="34" charset="-120"/>
                <a:ea typeface="微軟正黑體" panose="020B0604030504040204" pitchFamily="34" charset="-120"/>
              </a:rPr>
              <a:t>創業板上市要求</a:t>
            </a:r>
          </a:p>
        </p:txBody>
      </p:sp>
      <p:sp>
        <p:nvSpPr>
          <p:cNvPr id="3" name="object 3"/>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p>
        </p:txBody>
      </p:sp>
      <p:sp>
        <p:nvSpPr>
          <p:cNvPr id="4" name="object 4"/>
          <p:cNvSpPr/>
          <p:nvPr/>
        </p:nvSpPr>
        <p:spPr>
          <a:xfrm>
            <a:off x="761" y="2526538"/>
            <a:ext cx="1170305" cy="3563620"/>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a:p>
        </p:txBody>
      </p:sp>
      <p:grpSp>
        <p:nvGrpSpPr>
          <p:cNvPr id="5" name="object 5"/>
          <p:cNvGrpSpPr/>
          <p:nvPr/>
        </p:nvGrpSpPr>
        <p:grpSpPr>
          <a:xfrm>
            <a:off x="1279016" y="2526538"/>
            <a:ext cx="10913110" cy="3563620"/>
            <a:chOff x="1279016" y="2526538"/>
            <a:chExt cx="10913110" cy="3563620"/>
          </a:xfrm>
        </p:grpSpPr>
        <p:sp>
          <p:nvSpPr>
            <p:cNvPr id="6" name="object 6"/>
            <p:cNvSpPr/>
            <p:nvPr/>
          </p:nvSpPr>
          <p:spPr>
            <a:xfrm>
              <a:off x="1279016" y="2526538"/>
              <a:ext cx="10913110" cy="3563620"/>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a:p>
          </p:txBody>
        </p:sp>
        <p:sp>
          <p:nvSpPr>
            <p:cNvPr id="7" name="object 7"/>
            <p:cNvSpPr/>
            <p:nvPr/>
          </p:nvSpPr>
          <p:spPr>
            <a:xfrm>
              <a:off x="1497202" y="2686939"/>
              <a:ext cx="1833245" cy="648970"/>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a:p>
          </p:txBody>
        </p:sp>
        <p:sp>
          <p:nvSpPr>
            <p:cNvPr id="8" name="object 8"/>
            <p:cNvSpPr/>
            <p:nvPr/>
          </p:nvSpPr>
          <p:spPr>
            <a:xfrm>
              <a:off x="1497202"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a:p>
          </p:txBody>
        </p:sp>
        <p:sp>
          <p:nvSpPr>
            <p:cNvPr id="9" name="object 9"/>
            <p:cNvSpPr/>
            <p:nvPr/>
          </p:nvSpPr>
          <p:spPr>
            <a:xfrm>
              <a:off x="1497202" y="3335477"/>
              <a:ext cx="1833245" cy="2593975"/>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a:p>
          </p:txBody>
        </p:sp>
        <p:sp>
          <p:nvSpPr>
            <p:cNvPr id="10" name="object 10"/>
            <p:cNvSpPr/>
            <p:nvPr/>
          </p:nvSpPr>
          <p:spPr>
            <a:xfrm>
              <a:off x="1497202"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11" name="object 11"/>
          <p:cNvSpPr txBox="1"/>
          <p:nvPr/>
        </p:nvSpPr>
        <p:spPr>
          <a:xfrm>
            <a:off x="1534542" y="3031108"/>
            <a:ext cx="1628774" cy="1028551"/>
          </a:xfrm>
          <a:prstGeom prst="rect">
            <a:avLst/>
          </a:prstGeom>
        </p:spPr>
        <p:txBody>
          <a:bodyPr vert="horz" wrap="square" lIns="0" tIns="39370" rIns="0" bIns="0" rtlCol="0">
            <a:spAutoFit/>
          </a:bodyPr>
          <a:lstStyle/>
          <a:p>
            <a:pPr marR="5080" algn="just">
              <a:lnSpc>
                <a:spcPct val="126000"/>
              </a:lnSpc>
              <a:spcBef>
                <a:spcPts val="540"/>
              </a:spcBef>
              <a:tabLst>
                <a:tab pos="113664" algn="l"/>
              </a:tabLst>
            </a:pPr>
            <a:endParaRPr lang="en-HK" sz="1500" spc="-20" dirty="0">
              <a:solidFill>
                <a:srgbClr val="303030"/>
              </a:solidFill>
              <a:latin typeface="MS Gothic"/>
              <a:cs typeface="MS Gothic"/>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不少於兩個財政年度</a:t>
            </a:r>
            <a:endParaRPr lang="en-HK" altLang="zh-TW" sz="1500" spc="-20" dirty="0">
              <a:solidFill>
                <a:srgbClr val="303030"/>
              </a:solidFill>
              <a:latin typeface="微軟正黑體" panose="020B0604030504040204" pitchFamily="34" charset="-120"/>
              <a:ea typeface="微軟正黑體" panose="020B0604030504040204" pitchFamily="34" charset="-120"/>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無盈利要求</a:t>
            </a:r>
          </a:p>
        </p:txBody>
      </p:sp>
      <p:grpSp>
        <p:nvGrpSpPr>
          <p:cNvPr id="12" name="object 12"/>
          <p:cNvGrpSpPr/>
          <p:nvPr/>
        </p:nvGrpSpPr>
        <p:grpSpPr>
          <a:xfrm>
            <a:off x="3581336" y="2681541"/>
            <a:ext cx="1844039" cy="659765"/>
            <a:chOff x="3581336" y="2681541"/>
            <a:chExt cx="1844039" cy="659765"/>
          </a:xfrm>
        </p:grpSpPr>
        <p:sp>
          <p:nvSpPr>
            <p:cNvPr id="13" name="object 13"/>
            <p:cNvSpPr/>
            <p:nvPr/>
          </p:nvSpPr>
          <p:spPr>
            <a:xfrm>
              <a:off x="3586733" y="2686939"/>
              <a:ext cx="1833245" cy="648970"/>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a:p>
          </p:txBody>
        </p:sp>
        <p:sp>
          <p:nvSpPr>
            <p:cNvPr id="14" name="object 14"/>
            <p:cNvSpPr/>
            <p:nvPr/>
          </p:nvSpPr>
          <p:spPr>
            <a:xfrm>
              <a:off x="3586733"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a:p>
          </p:txBody>
        </p:sp>
      </p:grpSp>
      <p:sp>
        <p:nvSpPr>
          <p:cNvPr id="15" name="object 15"/>
          <p:cNvSpPr txBox="1"/>
          <p:nvPr/>
        </p:nvSpPr>
        <p:spPr>
          <a:xfrm>
            <a:off x="3932173" y="2859151"/>
            <a:ext cx="1160780" cy="243656"/>
          </a:xfrm>
          <a:prstGeom prst="rect">
            <a:avLst/>
          </a:prstGeom>
        </p:spPr>
        <p:txBody>
          <a:bodyPr vert="horz" wrap="square" lIns="0" tIns="12700" rIns="0" bIns="0" rtlCol="0">
            <a:spAutoFit/>
          </a:bodyPr>
          <a:lstStyle/>
          <a:p>
            <a:pPr>
              <a:lnSpc>
                <a:spcPct val="100000"/>
              </a:lnSpc>
              <a:spcBef>
                <a:spcPts val="100"/>
              </a:spcBef>
            </a:pPr>
            <a:r>
              <a:rPr lang="zh-TW" altLang="en-US" sz="1500" b="1" dirty="0">
                <a:solidFill>
                  <a:srgbClr val="FFF0CA"/>
                </a:solidFill>
                <a:latin typeface="微軟正黑體" panose="020B0604030504040204" pitchFamily="34" charset="-120"/>
                <a:ea typeface="微軟正黑體" panose="020B0604030504040204" pitchFamily="34" charset="-120"/>
              </a:rPr>
              <a:t>財務資格測試</a:t>
            </a:r>
          </a:p>
        </p:txBody>
      </p:sp>
      <p:grpSp>
        <p:nvGrpSpPr>
          <p:cNvPr id="16" name="object 16"/>
          <p:cNvGrpSpPr/>
          <p:nvPr/>
        </p:nvGrpSpPr>
        <p:grpSpPr>
          <a:xfrm>
            <a:off x="3565396" y="3330079"/>
            <a:ext cx="1844039" cy="2604770"/>
            <a:chOff x="3581336" y="3330079"/>
            <a:chExt cx="1844039" cy="2604770"/>
          </a:xfrm>
        </p:grpSpPr>
        <p:sp>
          <p:nvSpPr>
            <p:cNvPr id="17" name="object 17"/>
            <p:cNvSpPr/>
            <p:nvPr/>
          </p:nvSpPr>
          <p:spPr>
            <a:xfrm>
              <a:off x="3586733" y="3335477"/>
              <a:ext cx="1833245" cy="2593975"/>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a:p>
          </p:txBody>
        </p:sp>
        <p:sp>
          <p:nvSpPr>
            <p:cNvPr id="18" name="object 18"/>
            <p:cNvSpPr/>
            <p:nvPr/>
          </p:nvSpPr>
          <p:spPr>
            <a:xfrm>
              <a:off x="3586733"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19" name="object 19"/>
          <p:cNvSpPr txBox="1"/>
          <p:nvPr/>
        </p:nvSpPr>
        <p:spPr>
          <a:xfrm>
            <a:off x="3666997" y="3385184"/>
            <a:ext cx="1640839" cy="1186287"/>
          </a:xfrm>
          <a:prstGeom prst="rect">
            <a:avLst/>
          </a:prstGeom>
        </p:spPr>
        <p:txBody>
          <a:bodyPr vert="horz" wrap="square" lIns="0" tIns="12700" rIns="0" bIns="0" rtlCol="0">
            <a:spAutoFit/>
          </a:bodyPr>
          <a:lstStyle/>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兩項財務資格測試供選擇</a:t>
            </a:r>
          </a:p>
          <a:p>
            <a:pPr marL="111760" marR="5080" indent="-111760" algn="just">
              <a:lnSpc>
                <a:spcPct val="102899"/>
              </a:lnSpc>
              <a:spcBef>
                <a:spcPts val="45"/>
              </a:spcBef>
              <a:buFont typeface="Arial"/>
              <a:buChar char="•"/>
              <a:tabLst>
                <a:tab pos="114300" algn="l"/>
              </a:tabLst>
            </a:pPr>
            <a:r>
              <a:rPr lang="en-US" altLang="zh-TW" sz="1500" spc="-20" dirty="0">
                <a:solidFill>
                  <a:srgbClr val="303030"/>
                </a:solidFill>
                <a:latin typeface="微軟正黑體" panose="020B0604030504040204" pitchFamily="34" charset="-120"/>
                <a:ea typeface="微軟正黑體" panose="020B0604030504040204" pitchFamily="34" charset="-120"/>
              </a:rPr>
              <a:t>(</a:t>
            </a:r>
            <a:r>
              <a:rPr lang="en-US" altLang="zh-TW" sz="1500" spc="-20" dirty="0" err="1">
                <a:solidFill>
                  <a:srgbClr val="303030"/>
                </a:solidFill>
                <a:latin typeface="微軟正黑體" panose="020B0604030504040204" pitchFamily="34" charset="-120"/>
                <a:ea typeface="微軟正黑體" panose="020B0604030504040204" pitchFamily="34" charset="-120"/>
              </a:rPr>
              <a:t>i</a:t>
            </a:r>
            <a:r>
              <a:rPr lang="en-US" altLang="zh-TW" sz="1500" spc="-20" dirty="0">
                <a:solidFill>
                  <a:srgbClr val="303030"/>
                </a:solidFill>
                <a:latin typeface="微軟正黑體" panose="020B0604030504040204" pitchFamily="34" charset="-120"/>
                <a:ea typeface="微軟正黑體" panose="020B0604030504040204" pitchFamily="34" charset="-120"/>
              </a:rPr>
              <a:t>)</a:t>
            </a:r>
            <a:r>
              <a:rPr lang="zh-TW" altLang="en-US" sz="1500" spc="-20" dirty="0">
                <a:solidFill>
                  <a:srgbClr val="303030"/>
                </a:solidFill>
                <a:latin typeface="微軟正黑體" panose="020B0604030504040204" pitchFamily="34" charset="-120"/>
                <a:ea typeface="微軟正黑體" panose="020B0604030504040204" pitchFamily="34" charset="-120"/>
              </a:rPr>
              <a:t> 現金流測試</a:t>
            </a:r>
          </a:p>
          <a:p>
            <a:pPr marL="111760" marR="5080" indent="-111760" algn="just">
              <a:lnSpc>
                <a:spcPct val="102899"/>
              </a:lnSpc>
              <a:spcBef>
                <a:spcPts val="45"/>
              </a:spcBef>
              <a:buFont typeface="Arial"/>
              <a:buChar char="•"/>
              <a:tabLst>
                <a:tab pos="114300" algn="l"/>
              </a:tabLst>
            </a:pPr>
            <a:r>
              <a:rPr lang="en-US" altLang="zh-TW" sz="1500" spc="-20" dirty="0">
                <a:solidFill>
                  <a:srgbClr val="303030"/>
                </a:solidFill>
                <a:latin typeface="微軟正黑體" panose="020B0604030504040204" pitchFamily="34" charset="-120"/>
                <a:ea typeface="微軟正黑體" panose="020B0604030504040204" pitchFamily="34" charset="-120"/>
              </a:rPr>
              <a:t>(ii)</a:t>
            </a:r>
            <a:r>
              <a:rPr lang="zh-TW" altLang="en-US" sz="1500" spc="-20" dirty="0">
                <a:solidFill>
                  <a:srgbClr val="303030"/>
                </a:solidFill>
                <a:latin typeface="微軟正黑體" panose="020B0604030504040204" pitchFamily="34" charset="-120"/>
                <a:ea typeface="微軟正黑體" panose="020B0604030504040204" pitchFamily="34" charset="-120"/>
              </a:rPr>
              <a:t>市值</a:t>
            </a:r>
            <a:r>
              <a:rPr lang="en-US" altLang="zh-TW" sz="1500" spc="-20" dirty="0">
                <a:solidFill>
                  <a:srgbClr val="303030"/>
                </a:solidFill>
                <a:latin typeface="微軟正黑體" panose="020B0604030504040204" pitchFamily="34" charset="-120"/>
                <a:ea typeface="微軟正黑體" panose="020B0604030504040204" pitchFamily="34" charset="-120"/>
              </a:rPr>
              <a:t>/</a:t>
            </a:r>
            <a:r>
              <a:rPr lang="zh-TW" altLang="en-US" sz="1500" spc="-20" dirty="0">
                <a:solidFill>
                  <a:srgbClr val="303030"/>
                </a:solidFill>
                <a:latin typeface="微軟正黑體" panose="020B0604030504040204" pitchFamily="34" charset="-120"/>
                <a:ea typeface="微軟正黑體" panose="020B0604030504040204" pitchFamily="34" charset="-120"/>
              </a:rPr>
              <a:t>收益</a:t>
            </a:r>
            <a:r>
              <a:rPr lang="en-US" altLang="zh-TW" sz="1500" spc="-20" dirty="0">
                <a:solidFill>
                  <a:srgbClr val="303030"/>
                </a:solidFill>
                <a:latin typeface="微軟正黑體" panose="020B0604030504040204" pitchFamily="34" charset="-120"/>
                <a:ea typeface="微軟正黑體" panose="020B0604030504040204" pitchFamily="34" charset="-120"/>
              </a:rPr>
              <a:t>/</a:t>
            </a:r>
            <a:r>
              <a:rPr lang="zh-TW" altLang="en-US" sz="1500" spc="-20" dirty="0">
                <a:solidFill>
                  <a:srgbClr val="303030"/>
                </a:solidFill>
                <a:latin typeface="微軟正黑體" panose="020B0604030504040204" pitchFamily="34" charset="-120"/>
                <a:ea typeface="微軟正黑體" panose="020B0604030504040204" pitchFamily="34" charset="-120"/>
              </a:rPr>
              <a:t>研發測試</a:t>
            </a:r>
          </a:p>
        </p:txBody>
      </p:sp>
      <p:grpSp>
        <p:nvGrpSpPr>
          <p:cNvPr id="20" name="object 20"/>
          <p:cNvGrpSpPr/>
          <p:nvPr/>
        </p:nvGrpSpPr>
        <p:grpSpPr>
          <a:xfrm>
            <a:off x="5670740" y="2681541"/>
            <a:ext cx="1844039" cy="659765"/>
            <a:chOff x="5670740" y="2681541"/>
            <a:chExt cx="1844039" cy="659765"/>
          </a:xfrm>
        </p:grpSpPr>
        <p:sp>
          <p:nvSpPr>
            <p:cNvPr id="21" name="object 21"/>
            <p:cNvSpPr/>
            <p:nvPr/>
          </p:nvSpPr>
          <p:spPr>
            <a:xfrm>
              <a:off x="5676138" y="2686939"/>
              <a:ext cx="1833245" cy="648970"/>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dirty="0"/>
            </a:p>
          </p:txBody>
        </p:sp>
        <p:sp>
          <p:nvSpPr>
            <p:cNvPr id="22" name="object 22"/>
            <p:cNvSpPr/>
            <p:nvPr/>
          </p:nvSpPr>
          <p:spPr>
            <a:xfrm>
              <a:off x="5676138"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a:p>
          </p:txBody>
        </p:sp>
      </p:grpSp>
      <p:sp>
        <p:nvSpPr>
          <p:cNvPr id="23" name="object 23"/>
          <p:cNvSpPr txBox="1"/>
          <p:nvPr/>
        </p:nvSpPr>
        <p:spPr>
          <a:xfrm>
            <a:off x="5953841" y="2869819"/>
            <a:ext cx="1604010" cy="244298"/>
          </a:xfrm>
          <a:prstGeom prst="rect">
            <a:avLst/>
          </a:prstGeom>
        </p:spPr>
        <p:txBody>
          <a:bodyPr vert="horz" wrap="square" lIns="0" tIns="13335" rIns="0" bIns="0" rtlCol="0">
            <a:spAutoFit/>
          </a:bodyPr>
          <a:lstStyle/>
          <a:p>
            <a:pPr>
              <a:lnSpc>
                <a:spcPct val="100000"/>
              </a:lnSpc>
              <a:spcBef>
                <a:spcPts val="105"/>
              </a:spcBef>
            </a:pPr>
            <a:r>
              <a:rPr lang="zh-TW" altLang="en-US" sz="1500" b="1" dirty="0">
                <a:solidFill>
                  <a:srgbClr val="FFF0CA"/>
                </a:solidFill>
                <a:latin typeface="微軟正黑體" panose="020B0604030504040204" pitchFamily="34" charset="-120"/>
                <a:ea typeface="微軟正黑體" panose="020B0604030504040204" pitchFamily="34" charset="-120"/>
              </a:rPr>
              <a:t>管理層連續性</a:t>
            </a:r>
          </a:p>
        </p:txBody>
      </p:sp>
      <p:grpSp>
        <p:nvGrpSpPr>
          <p:cNvPr id="24" name="object 24"/>
          <p:cNvGrpSpPr/>
          <p:nvPr/>
        </p:nvGrpSpPr>
        <p:grpSpPr>
          <a:xfrm>
            <a:off x="5700996" y="3335477"/>
            <a:ext cx="1844039" cy="2604770"/>
            <a:chOff x="5670740" y="3330079"/>
            <a:chExt cx="1844039" cy="2604770"/>
          </a:xfrm>
        </p:grpSpPr>
        <p:sp>
          <p:nvSpPr>
            <p:cNvPr id="25" name="object 25"/>
            <p:cNvSpPr/>
            <p:nvPr/>
          </p:nvSpPr>
          <p:spPr>
            <a:xfrm>
              <a:off x="5676138" y="3335477"/>
              <a:ext cx="1833245" cy="2593975"/>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a:p>
          </p:txBody>
        </p:sp>
        <p:sp>
          <p:nvSpPr>
            <p:cNvPr id="26" name="object 26"/>
            <p:cNvSpPr/>
            <p:nvPr/>
          </p:nvSpPr>
          <p:spPr>
            <a:xfrm>
              <a:off x="5676138"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27" name="object 27"/>
          <p:cNvSpPr txBox="1"/>
          <p:nvPr/>
        </p:nvSpPr>
        <p:spPr>
          <a:xfrm>
            <a:off x="5757036" y="3344036"/>
            <a:ext cx="1649730" cy="979307"/>
          </a:xfrm>
          <a:prstGeom prst="rect">
            <a:avLst/>
          </a:prstGeom>
        </p:spPr>
        <p:txBody>
          <a:bodyPr vert="horz" wrap="square" lIns="0" tIns="13335" rIns="0" bIns="0" rtlCol="0">
            <a:spAutoFit/>
          </a:bodyPr>
          <a:lstStyle/>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兩年內須由大致相同管理層管理</a:t>
            </a: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最近一年所有權及控制權連續性</a:t>
            </a:r>
            <a:endParaRPr lang="en-HK" altLang="zh-TW" sz="1500" spc="-20" dirty="0">
              <a:solidFill>
                <a:srgbClr val="303030"/>
              </a:solidFill>
              <a:latin typeface="微軟正黑體" panose="020B0604030504040204" pitchFamily="34" charset="-120"/>
              <a:ea typeface="微軟正黑體" panose="020B0604030504040204" pitchFamily="34" charset="-120"/>
            </a:endParaRPr>
          </a:p>
        </p:txBody>
      </p:sp>
      <p:grpSp>
        <p:nvGrpSpPr>
          <p:cNvPr id="28" name="object 28"/>
          <p:cNvGrpSpPr/>
          <p:nvPr/>
        </p:nvGrpSpPr>
        <p:grpSpPr>
          <a:xfrm>
            <a:off x="7769195" y="2675712"/>
            <a:ext cx="1844039" cy="659765"/>
            <a:chOff x="7760271" y="2681541"/>
            <a:chExt cx="1844039" cy="659765"/>
          </a:xfrm>
        </p:grpSpPr>
        <p:sp>
          <p:nvSpPr>
            <p:cNvPr id="29" name="object 29"/>
            <p:cNvSpPr/>
            <p:nvPr/>
          </p:nvSpPr>
          <p:spPr>
            <a:xfrm>
              <a:off x="7765668" y="2686939"/>
              <a:ext cx="1833245" cy="648970"/>
            </a:xfrm>
            <a:custGeom>
              <a:avLst/>
              <a:gdLst/>
              <a:ahLst/>
              <a:cxnLst/>
              <a:rect l="l" t="t" r="r" b="b"/>
              <a:pathLst>
                <a:path w="1833245" h="648970">
                  <a:moveTo>
                    <a:pt x="1832863" y="0"/>
                  </a:moveTo>
                  <a:lnTo>
                    <a:pt x="0" y="0"/>
                  </a:lnTo>
                  <a:lnTo>
                    <a:pt x="0" y="648462"/>
                  </a:lnTo>
                  <a:lnTo>
                    <a:pt x="1832863" y="648462"/>
                  </a:lnTo>
                  <a:lnTo>
                    <a:pt x="1832863" y="0"/>
                  </a:lnTo>
                  <a:close/>
                </a:path>
              </a:pathLst>
            </a:custGeom>
            <a:solidFill>
              <a:srgbClr val="40B9D2"/>
            </a:solidFill>
          </p:spPr>
          <p:txBody>
            <a:bodyPr wrap="square" lIns="0" tIns="0" rIns="0" bIns="0" rtlCol="0"/>
            <a:lstStyle/>
            <a:p>
              <a:endParaRPr/>
            </a:p>
          </p:txBody>
        </p:sp>
        <p:sp>
          <p:nvSpPr>
            <p:cNvPr id="30" name="object 30"/>
            <p:cNvSpPr/>
            <p:nvPr/>
          </p:nvSpPr>
          <p:spPr>
            <a:xfrm>
              <a:off x="7765668" y="2686939"/>
              <a:ext cx="1833245" cy="648970"/>
            </a:xfrm>
            <a:custGeom>
              <a:avLst/>
              <a:gdLst/>
              <a:ahLst/>
              <a:cxnLst/>
              <a:rect l="l" t="t" r="r" b="b"/>
              <a:pathLst>
                <a:path w="1833245" h="648970">
                  <a:moveTo>
                    <a:pt x="0" y="648462"/>
                  </a:moveTo>
                  <a:lnTo>
                    <a:pt x="1832863" y="648462"/>
                  </a:lnTo>
                  <a:lnTo>
                    <a:pt x="1832863" y="0"/>
                  </a:lnTo>
                  <a:lnTo>
                    <a:pt x="0" y="0"/>
                  </a:lnTo>
                  <a:lnTo>
                    <a:pt x="0" y="648462"/>
                  </a:lnTo>
                  <a:close/>
                </a:path>
              </a:pathLst>
            </a:custGeom>
            <a:ln w="10795">
              <a:solidFill>
                <a:srgbClr val="40B9D2"/>
              </a:solidFill>
            </a:ln>
          </p:spPr>
          <p:txBody>
            <a:bodyPr wrap="square" lIns="0" tIns="0" rIns="0" bIns="0" rtlCol="0"/>
            <a:lstStyle/>
            <a:p>
              <a:endParaRPr/>
            </a:p>
          </p:txBody>
        </p:sp>
      </p:grpSp>
      <p:sp>
        <p:nvSpPr>
          <p:cNvPr id="31" name="object 31"/>
          <p:cNvSpPr txBox="1"/>
          <p:nvPr/>
        </p:nvSpPr>
        <p:spPr>
          <a:xfrm>
            <a:off x="8223288" y="2859151"/>
            <a:ext cx="1149985" cy="243656"/>
          </a:xfrm>
          <a:prstGeom prst="rect">
            <a:avLst/>
          </a:prstGeom>
        </p:spPr>
        <p:txBody>
          <a:bodyPr vert="horz" wrap="square" lIns="0" tIns="12700" rIns="0" bIns="0" rtlCol="0">
            <a:spAutoFit/>
          </a:bodyPr>
          <a:lstStyle/>
          <a:p>
            <a:pPr>
              <a:lnSpc>
                <a:spcPct val="100000"/>
              </a:lnSpc>
              <a:spcBef>
                <a:spcPts val="100"/>
              </a:spcBef>
            </a:pPr>
            <a:r>
              <a:rPr lang="ja-JP" altLang="en-US" sz="1500" b="1" dirty="0">
                <a:solidFill>
                  <a:srgbClr val="FFF0CA"/>
                </a:solidFill>
                <a:latin typeface="微軟正黑體" panose="020B0604030504040204" pitchFamily="34" charset="-120"/>
                <a:ea typeface="微軟正黑體" panose="020B0604030504040204" pitchFamily="34" charset="-120"/>
              </a:rPr>
              <a:t>公司治理</a:t>
            </a:r>
          </a:p>
        </p:txBody>
      </p:sp>
      <p:grpSp>
        <p:nvGrpSpPr>
          <p:cNvPr id="32" name="object 32"/>
          <p:cNvGrpSpPr/>
          <p:nvPr/>
        </p:nvGrpSpPr>
        <p:grpSpPr>
          <a:xfrm>
            <a:off x="7760271" y="3330079"/>
            <a:ext cx="1844039" cy="2604770"/>
            <a:chOff x="7760271" y="3330079"/>
            <a:chExt cx="1844039" cy="2604770"/>
          </a:xfrm>
        </p:grpSpPr>
        <p:sp>
          <p:nvSpPr>
            <p:cNvPr id="33" name="object 33"/>
            <p:cNvSpPr/>
            <p:nvPr/>
          </p:nvSpPr>
          <p:spPr>
            <a:xfrm>
              <a:off x="7765668" y="3335477"/>
              <a:ext cx="1833245" cy="2593975"/>
            </a:xfrm>
            <a:custGeom>
              <a:avLst/>
              <a:gdLst/>
              <a:ahLst/>
              <a:cxnLst/>
              <a:rect l="l" t="t" r="r" b="b"/>
              <a:pathLst>
                <a:path w="1833245" h="2593975">
                  <a:moveTo>
                    <a:pt x="1832863" y="0"/>
                  </a:moveTo>
                  <a:lnTo>
                    <a:pt x="0" y="0"/>
                  </a:lnTo>
                  <a:lnTo>
                    <a:pt x="0" y="2593975"/>
                  </a:lnTo>
                  <a:lnTo>
                    <a:pt x="1832863" y="2593975"/>
                  </a:lnTo>
                  <a:lnTo>
                    <a:pt x="1832863" y="0"/>
                  </a:lnTo>
                  <a:close/>
                </a:path>
              </a:pathLst>
            </a:custGeom>
            <a:solidFill>
              <a:srgbClr val="CEE7ED">
                <a:alpha val="90194"/>
              </a:srgbClr>
            </a:solidFill>
          </p:spPr>
          <p:txBody>
            <a:bodyPr wrap="square" lIns="0" tIns="0" rIns="0" bIns="0" rtlCol="0"/>
            <a:lstStyle/>
            <a:p>
              <a:endParaRPr/>
            </a:p>
          </p:txBody>
        </p:sp>
        <p:sp>
          <p:nvSpPr>
            <p:cNvPr id="34" name="object 34"/>
            <p:cNvSpPr/>
            <p:nvPr/>
          </p:nvSpPr>
          <p:spPr>
            <a:xfrm>
              <a:off x="7765668" y="3335477"/>
              <a:ext cx="1833245" cy="2593975"/>
            </a:xfrm>
            <a:custGeom>
              <a:avLst/>
              <a:gdLst/>
              <a:ahLst/>
              <a:cxnLst/>
              <a:rect l="l" t="t" r="r" b="b"/>
              <a:pathLst>
                <a:path w="1833245" h="2593975">
                  <a:moveTo>
                    <a:pt x="0" y="2593975"/>
                  </a:moveTo>
                  <a:lnTo>
                    <a:pt x="1832863" y="2593975"/>
                  </a:lnTo>
                  <a:lnTo>
                    <a:pt x="1832863"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35" name="object 35"/>
          <p:cNvSpPr txBox="1"/>
          <p:nvPr/>
        </p:nvSpPr>
        <p:spPr>
          <a:xfrm>
            <a:off x="7846821" y="3385184"/>
            <a:ext cx="1656080" cy="3069623"/>
          </a:xfrm>
          <a:prstGeom prst="rect">
            <a:avLst/>
          </a:prstGeom>
        </p:spPr>
        <p:txBody>
          <a:bodyPr vert="horz" wrap="square" lIns="0" tIns="5715" rIns="0" bIns="0" rtlCol="0">
            <a:spAutoFit/>
          </a:bodyPr>
          <a:lstStyle/>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至少三名獨立非執行董事。</a:t>
            </a:r>
            <a:endParaRPr lang="en-HK" altLang="zh-TW" sz="1500" spc="-20" dirty="0">
              <a:solidFill>
                <a:srgbClr val="303030"/>
              </a:solidFill>
              <a:latin typeface="微軟正黑體" panose="020B0604030504040204" pitchFamily="34" charset="-120"/>
              <a:ea typeface="微軟正黑體" panose="020B0604030504040204" pitchFamily="34" charset="-120"/>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董事至少三分之一為獨立非執行董事</a:t>
            </a:r>
            <a:endParaRPr lang="en-HK" altLang="zh-TW" sz="1500" spc="-20" dirty="0">
              <a:solidFill>
                <a:srgbClr val="303030"/>
              </a:solidFill>
              <a:latin typeface="微軟正黑體" panose="020B0604030504040204" pitchFamily="34" charset="-120"/>
              <a:ea typeface="微軟正黑體" panose="020B0604030504040204" pitchFamily="34" charset="-120"/>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須有不同性別董事</a:t>
            </a:r>
            <a:endParaRPr lang="en-HK" altLang="zh-TW" sz="1500" spc="-20" dirty="0">
              <a:solidFill>
                <a:srgbClr val="303030"/>
              </a:solidFill>
              <a:latin typeface="微軟正黑體" panose="020B0604030504040204" pitchFamily="34" charset="-120"/>
              <a:ea typeface="微軟正黑體" panose="020B0604030504040204" pitchFamily="34" charset="-120"/>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設立審計委員會</a:t>
            </a: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設立薪酬委員會</a:t>
            </a:r>
            <a:endParaRPr lang="en-HK" altLang="zh-TW" sz="1500" spc="-20" dirty="0">
              <a:solidFill>
                <a:srgbClr val="303030"/>
              </a:solidFill>
              <a:latin typeface="微軟正黑體" panose="020B0604030504040204" pitchFamily="34" charset="-120"/>
              <a:ea typeface="微軟正黑體" panose="020B0604030504040204" pitchFamily="34" charset="-120"/>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委任合規顧問</a:t>
            </a:r>
            <a:r>
              <a:rPr lang="en-US" altLang="zh-TW" sz="1500" spc="-20" dirty="0">
                <a:solidFill>
                  <a:srgbClr val="303030"/>
                </a:solidFill>
                <a:latin typeface="微軟正黑體" panose="020B0604030504040204" pitchFamily="34" charset="-120"/>
                <a:ea typeface="微軟正黑體" panose="020B0604030504040204" pitchFamily="34" charset="-120"/>
              </a:rPr>
              <a:t>,</a:t>
            </a:r>
            <a:r>
              <a:rPr lang="zh-TW" altLang="en-US" sz="1500" spc="-20" dirty="0">
                <a:solidFill>
                  <a:srgbClr val="303030"/>
                </a:solidFill>
                <a:latin typeface="微軟正黑體" panose="020B0604030504040204" pitchFamily="34" charset="-120"/>
                <a:ea typeface="微軟正黑體" panose="020B0604030504040204" pitchFamily="34" charset="-120"/>
              </a:rPr>
              <a:t>由首次上市至首個完整財政年度財務業績公布為止</a:t>
            </a:r>
          </a:p>
          <a:p>
            <a:pPr marR="5080" algn="just">
              <a:lnSpc>
                <a:spcPct val="102899"/>
              </a:lnSpc>
              <a:spcBef>
                <a:spcPts val="45"/>
              </a:spcBef>
              <a:tabLst>
                <a:tab pos="114300" algn="l"/>
              </a:tabLst>
            </a:pPr>
            <a:endParaRPr lang="zh-TW" altLang="en-US" sz="1500" spc="-20" dirty="0">
              <a:solidFill>
                <a:srgbClr val="303030"/>
              </a:solidFill>
              <a:latin typeface="MS Gothic"/>
              <a:cs typeface="MS Gothic"/>
            </a:endParaRPr>
          </a:p>
          <a:p>
            <a:pPr marL="111760" marR="5080" indent="-111760" algn="just">
              <a:lnSpc>
                <a:spcPct val="102899"/>
              </a:lnSpc>
              <a:spcBef>
                <a:spcPts val="45"/>
              </a:spcBef>
              <a:buFont typeface="Arial"/>
              <a:buChar char="•"/>
              <a:tabLst>
                <a:tab pos="114300" algn="l"/>
              </a:tabLst>
            </a:pPr>
            <a:endParaRPr lang="zh-TW" altLang="en-US" sz="1500" spc="-20" dirty="0">
              <a:solidFill>
                <a:srgbClr val="303030"/>
              </a:solidFill>
              <a:latin typeface="MS Gothic"/>
              <a:cs typeface="MS Gothic"/>
            </a:endParaRPr>
          </a:p>
        </p:txBody>
      </p:sp>
      <p:grpSp>
        <p:nvGrpSpPr>
          <p:cNvPr id="36" name="object 36"/>
          <p:cNvGrpSpPr/>
          <p:nvPr/>
        </p:nvGrpSpPr>
        <p:grpSpPr>
          <a:xfrm>
            <a:off x="9860679" y="2690980"/>
            <a:ext cx="1844039" cy="659765"/>
            <a:chOff x="9849802" y="2681541"/>
            <a:chExt cx="1844039" cy="659765"/>
          </a:xfrm>
        </p:grpSpPr>
        <p:sp>
          <p:nvSpPr>
            <p:cNvPr id="37" name="object 37"/>
            <p:cNvSpPr/>
            <p:nvPr/>
          </p:nvSpPr>
          <p:spPr>
            <a:xfrm>
              <a:off x="9855200" y="2686939"/>
              <a:ext cx="1833245" cy="648970"/>
            </a:xfrm>
            <a:custGeom>
              <a:avLst/>
              <a:gdLst/>
              <a:ahLst/>
              <a:cxnLst/>
              <a:rect l="l" t="t" r="r" b="b"/>
              <a:pathLst>
                <a:path w="1833245" h="648970">
                  <a:moveTo>
                    <a:pt x="1832863" y="0"/>
                  </a:moveTo>
                  <a:lnTo>
                    <a:pt x="0" y="0"/>
                  </a:lnTo>
                  <a:lnTo>
                    <a:pt x="0" y="648462"/>
                  </a:lnTo>
                  <a:lnTo>
                    <a:pt x="1832863" y="648462"/>
                  </a:lnTo>
                  <a:lnTo>
                    <a:pt x="1832863" y="0"/>
                  </a:lnTo>
                  <a:close/>
                </a:path>
              </a:pathLst>
            </a:custGeom>
            <a:solidFill>
              <a:srgbClr val="40B9D2"/>
            </a:solidFill>
          </p:spPr>
          <p:txBody>
            <a:bodyPr wrap="square" lIns="0" tIns="0" rIns="0" bIns="0" rtlCol="0"/>
            <a:lstStyle/>
            <a:p>
              <a:endParaRPr/>
            </a:p>
          </p:txBody>
        </p:sp>
        <p:sp>
          <p:nvSpPr>
            <p:cNvPr id="38" name="object 38"/>
            <p:cNvSpPr/>
            <p:nvPr/>
          </p:nvSpPr>
          <p:spPr>
            <a:xfrm>
              <a:off x="9855200" y="2686939"/>
              <a:ext cx="1833245" cy="648970"/>
            </a:xfrm>
            <a:custGeom>
              <a:avLst/>
              <a:gdLst/>
              <a:ahLst/>
              <a:cxnLst/>
              <a:rect l="l" t="t" r="r" b="b"/>
              <a:pathLst>
                <a:path w="1833245" h="648970">
                  <a:moveTo>
                    <a:pt x="0" y="648462"/>
                  </a:moveTo>
                  <a:lnTo>
                    <a:pt x="1832863" y="648462"/>
                  </a:lnTo>
                  <a:lnTo>
                    <a:pt x="1832863" y="0"/>
                  </a:lnTo>
                  <a:lnTo>
                    <a:pt x="0" y="0"/>
                  </a:lnTo>
                  <a:lnTo>
                    <a:pt x="0" y="648462"/>
                  </a:lnTo>
                  <a:close/>
                </a:path>
              </a:pathLst>
            </a:custGeom>
            <a:ln w="10795">
              <a:solidFill>
                <a:srgbClr val="40B9D2"/>
              </a:solidFill>
            </a:ln>
          </p:spPr>
          <p:txBody>
            <a:bodyPr wrap="square" lIns="0" tIns="0" rIns="0" bIns="0" rtlCol="0"/>
            <a:lstStyle/>
            <a:p>
              <a:endParaRPr/>
            </a:p>
          </p:txBody>
        </p:sp>
      </p:grpSp>
      <p:sp>
        <p:nvSpPr>
          <p:cNvPr id="39" name="object 39"/>
          <p:cNvSpPr txBox="1"/>
          <p:nvPr/>
        </p:nvSpPr>
        <p:spPr>
          <a:xfrm>
            <a:off x="10201402" y="2869819"/>
            <a:ext cx="1149985" cy="243656"/>
          </a:xfrm>
          <a:prstGeom prst="rect">
            <a:avLst/>
          </a:prstGeom>
        </p:spPr>
        <p:txBody>
          <a:bodyPr vert="horz" wrap="square" lIns="0" tIns="12700" rIns="0" bIns="0" rtlCol="0">
            <a:spAutoFit/>
          </a:bodyPr>
          <a:lstStyle/>
          <a:p>
            <a:pPr>
              <a:lnSpc>
                <a:spcPct val="100000"/>
              </a:lnSpc>
              <a:spcBef>
                <a:spcPts val="100"/>
              </a:spcBef>
            </a:pPr>
            <a:r>
              <a:rPr lang="zh-TW" altLang="en-US" sz="1500" b="1" dirty="0">
                <a:solidFill>
                  <a:srgbClr val="FFF0CA"/>
                </a:solidFill>
                <a:latin typeface="微軟正黑體" panose="020B0604030504040204" pitchFamily="34" charset="-120"/>
                <a:ea typeface="微軟正黑體" panose="020B0604030504040204" pitchFamily="34" charset="-120"/>
              </a:rPr>
              <a:t>公眾持股要求</a:t>
            </a:r>
          </a:p>
        </p:txBody>
      </p:sp>
      <p:grpSp>
        <p:nvGrpSpPr>
          <p:cNvPr id="40" name="object 40"/>
          <p:cNvGrpSpPr/>
          <p:nvPr/>
        </p:nvGrpSpPr>
        <p:grpSpPr>
          <a:xfrm>
            <a:off x="9849802" y="3330079"/>
            <a:ext cx="1844039" cy="2604770"/>
            <a:chOff x="9849802" y="3330079"/>
            <a:chExt cx="1844039" cy="2604770"/>
          </a:xfrm>
        </p:grpSpPr>
        <p:sp>
          <p:nvSpPr>
            <p:cNvPr id="41" name="object 41"/>
            <p:cNvSpPr/>
            <p:nvPr/>
          </p:nvSpPr>
          <p:spPr>
            <a:xfrm>
              <a:off x="9855200" y="3335477"/>
              <a:ext cx="1833245" cy="2593975"/>
            </a:xfrm>
            <a:custGeom>
              <a:avLst/>
              <a:gdLst/>
              <a:ahLst/>
              <a:cxnLst/>
              <a:rect l="l" t="t" r="r" b="b"/>
              <a:pathLst>
                <a:path w="1833245" h="2593975">
                  <a:moveTo>
                    <a:pt x="1832863" y="0"/>
                  </a:moveTo>
                  <a:lnTo>
                    <a:pt x="0" y="0"/>
                  </a:lnTo>
                  <a:lnTo>
                    <a:pt x="0" y="2593975"/>
                  </a:lnTo>
                  <a:lnTo>
                    <a:pt x="1832863" y="2593975"/>
                  </a:lnTo>
                  <a:lnTo>
                    <a:pt x="1832863" y="0"/>
                  </a:lnTo>
                  <a:close/>
                </a:path>
              </a:pathLst>
            </a:custGeom>
            <a:solidFill>
              <a:srgbClr val="CEE7ED">
                <a:alpha val="90194"/>
              </a:srgbClr>
            </a:solidFill>
          </p:spPr>
          <p:txBody>
            <a:bodyPr wrap="square" lIns="0" tIns="0" rIns="0" bIns="0" rtlCol="0"/>
            <a:lstStyle/>
            <a:p>
              <a:endParaRPr/>
            </a:p>
          </p:txBody>
        </p:sp>
        <p:sp>
          <p:nvSpPr>
            <p:cNvPr id="42" name="object 42"/>
            <p:cNvSpPr/>
            <p:nvPr/>
          </p:nvSpPr>
          <p:spPr>
            <a:xfrm>
              <a:off x="9855200" y="3335477"/>
              <a:ext cx="1833245" cy="2593975"/>
            </a:xfrm>
            <a:custGeom>
              <a:avLst/>
              <a:gdLst/>
              <a:ahLst/>
              <a:cxnLst/>
              <a:rect l="l" t="t" r="r" b="b"/>
              <a:pathLst>
                <a:path w="1833245" h="2593975">
                  <a:moveTo>
                    <a:pt x="0" y="2593975"/>
                  </a:moveTo>
                  <a:lnTo>
                    <a:pt x="1832863" y="2593975"/>
                  </a:lnTo>
                  <a:lnTo>
                    <a:pt x="1832863"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43" name="object 43"/>
          <p:cNvSpPr txBox="1"/>
          <p:nvPr/>
        </p:nvSpPr>
        <p:spPr>
          <a:xfrm>
            <a:off x="9959847" y="3354263"/>
            <a:ext cx="1656080" cy="1938159"/>
          </a:xfrm>
          <a:prstGeom prst="rect">
            <a:avLst/>
          </a:prstGeom>
        </p:spPr>
        <p:txBody>
          <a:bodyPr vert="horz" wrap="square" lIns="0" tIns="12065" rIns="0" bIns="0" rtlCol="0">
            <a:spAutoFit/>
          </a:bodyPr>
          <a:lstStyle/>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最低</a:t>
            </a:r>
            <a:r>
              <a:rPr lang="en-US" altLang="zh-TW" sz="1500" spc="-20" dirty="0">
                <a:solidFill>
                  <a:srgbClr val="303030"/>
                </a:solidFill>
                <a:latin typeface="微軟正黑體" panose="020B0604030504040204" pitchFamily="34" charset="-120"/>
                <a:ea typeface="微軟正黑體" panose="020B0604030504040204" pitchFamily="34" charset="-120"/>
              </a:rPr>
              <a:t>25%</a:t>
            </a:r>
            <a:r>
              <a:rPr lang="zh-TW" altLang="en-US" sz="1500" spc="-20" dirty="0">
                <a:solidFill>
                  <a:srgbClr val="303030"/>
                </a:solidFill>
                <a:latin typeface="微軟正黑體" panose="020B0604030504040204" pitchFamily="34" charset="-120"/>
                <a:ea typeface="微軟正黑體" panose="020B0604030504040204" pitchFamily="34" charset="-120"/>
              </a:rPr>
              <a:t>已發行股本</a:t>
            </a:r>
            <a:endParaRPr lang="en-HK" altLang="zh-TW" sz="1500" spc="-20" dirty="0">
              <a:solidFill>
                <a:srgbClr val="303030"/>
              </a:solidFill>
              <a:latin typeface="微軟正黑體" panose="020B0604030504040204" pitchFamily="34" charset="-120"/>
              <a:ea typeface="微軟正黑體" panose="020B0604030504040204" pitchFamily="34" charset="-120"/>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公眾持股市值至少</a:t>
            </a:r>
            <a:r>
              <a:rPr lang="en-US" altLang="ja-JP" sz="1500" spc="-20" dirty="0">
                <a:solidFill>
                  <a:srgbClr val="303030"/>
                </a:solidFill>
                <a:latin typeface="微軟正黑體" panose="020B0604030504040204" pitchFamily="34" charset="-120"/>
                <a:ea typeface="微軟正黑體" panose="020B0604030504040204" pitchFamily="34" charset="-120"/>
              </a:rPr>
              <a:t>4,500</a:t>
            </a:r>
            <a:r>
              <a:rPr lang="ja-JP" altLang="en-US" sz="1500" spc="-20" dirty="0">
                <a:solidFill>
                  <a:srgbClr val="303030"/>
                </a:solidFill>
                <a:latin typeface="微軟正黑體" panose="020B0604030504040204" pitchFamily="34" charset="-120"/>
                <a:ea typeface="微軟正黑體" panose="020B0604030504040204" pitchFamily="34" charset="-120"/>
              </a:rPr>
              <a:t>萬港元</a:t>
            </a:r>
            <a:endParaRPr lang="zh-TW" altLang="en-US" sz="1500" spc="-20" dirty="0">
              <a:solidFill>
                <a:srgbClr val="303030"/>
              </a:solidFill>
              <a:latin typeface="微軟正黑體" panose="020B0604030504040204" pitchFamily="34" charset="-120"/>
              <a:ea typeface="微軟正黑體" panose="020B0604030504040204" pitchFamily="34" charset="-120"/>
            </a:endParaRPr>
          </a:p>
          <a:p>
            <a:pPr marL="111760" marR="5080" indent="-111760" algn="just">
              <a:lnSpc>
                <a:spcPct val="102899"/>
              </a:lnSpc>
              <a:spcBef>
                <a:spcPts val="4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市值超過</a:t>
            </a:r>
            <a:r>
              <a:rPr lang="en-US" altLang="zh-TW" sz="1500" spc="-20" dirty="0">
                <a:solidFill>
                  <a:srgbClr val="303030"/>
                </a:solidFill>
                <a:latin typeface="微軟正黑體" panose="020B0604030504040204" pitchFamily="34" charset="-120"/>
                <a:ea typeface="微軟正黑體" panose="020B0604030504040204" pitchFamily="34" charset="-120"/>
              </a:rPr>
              <a:t>100</a:t>
            </a:r>
            <a:r>
              <a:rPr lang="zh-TW" altLang="en-US" sz="1500" spc="-20" dirty="0">
                <a:solidFill>
                  <a:srgbClr val="303030"/>
                </a:solidFill>
                <a:latin typeface="微軟正黑體" panose="020B0604030504040204" pitchFamily="34" charset="-120"/>
                <a:ea typeface="微軟正黑體" panose="020B0604030504040204" pitchFamily="34" charset="-120"/>
              </a:rPr>
              <a:t>億港元時可接受</a:t>
            </a:r>
            <a:r>
              <a:rPr lang="en-US" altLang="zh-TW" sz="1500" spc="-20" dirty="0">
                <a:solidFill>
                  <a:srgbClr val="303030"/>
                </a:solidFill>
                <a:latin typeface="微軟正黑體" panose="020B0604030504040204" pitchFamily="34" charset="-120"/>
                <a:ea typeface="微軟正黑體" panose="020B0604030504040204" pitchFamily="34" charset="-120"/>
              </a:rPr>
              <a:t>15-25%</a:t>
            </a:r>
          </a:p>
          <a:p>
            <a:pPr marL="111760" marR="5080" indent="-111760" algn="just">
              <a:lnSpc>
                <a:spcPct val="125000"/>
              </a:lnSpc>
              <a:spcBef>
                <a:spcPts val="95"/>
              </a:spcBef>
              <a:buFont typeface="Arial"/>
              <a:buChar char="•"/>
              <a:tabLst>
                <a:tab pos="114300" algn="l"/>
              </a:tabLst>
            </a:pPr>
            <a:endParaRPr lang="zh-TW" altLang="en-US" sz="1500" spc="-20" dirty="0">
              <a:solidFill>
                <a:srgbClr val="303030"/>
              </a:solidFill>
              <a:latin typeface="MS Gothic"/>
              <a:cs typeface="MS Gothic"/>
            </a:endParaRPr>
          </a:p>
        </p:txBody>
      </p:sp>
      <p:sp>
        <p:nvSpPr>
          <p:cNvPr id="44" name="object 44"/>
          <p:cNvSpPr txBox="1">
            <a:spLocks noGrp="1"/>
          </p:cNvSpPr>
          <p:nvPr>
            <p:ph type="ftr" sz="quarter" idx="5"/>
          </p:nvPr>
        </p:nvSpPr>
        <p:spPr>
          <a:xfrm>
            <a:off x="1357375" y="6363962"/>
            <a:ext cx="3401060" cy="205184"/>
          </a:xfrm>
          <a:prstGeom prst="rect">
            <a:avLst/>
          </a:prstGeom>
        </p:spPr>
        <p:txBody>
          <a:bodyPr vert="horz" wrap="square" lIns="0" tIns="0" rIns="0" bIns="0" rtlCol="0">
            <a:spAutoFit/>
          </a:bodyPr>
          <a:lstStyle/>
          <a:p>
            <a:pPr marL="12700">
              <a:lnSpc>
                <a:spcPts val="1635"/>
              </a:lnSpc>
            </a:pPr>
            <a:r>
              <a:rPr dirty="0"/>
              <a:t>@202</a:t>
            </a:r>
            <a:r>
              <a:rPr lang="en-HK" dirty="0"/>
              <a:t>6</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46" name="object 2">
            <a:extLst>
              <a:ext uri="{FF2B5EF4-FFF2-40B4-BE49-F238E27FC236}">
                <a16:creationId xmlns:a16="http://schemas.microsoft.com/office/drawing/2014/main" id="{4E928664-92D5-B0C2-7106-F08725D0A09C}"/>
              </a:ext>
            </a:extLst>
          </p:cNvPr>
          <p:cNvSpPr txBox="1">
            <a:spLocks/>
          </p:cNvSpPr>
          <p:nvPr/>
        </p:nvSpPr>
        <p:spPr>
          <a:xfrm>
            <a:off x="1363090" y="1577349"/>
            <a:ext cx="3132710" cy="319959"/>
          </a:xfrm>
          <a:prstGeom prst="rect">
            <a:avLst/>
          </a:prstGeom>
        </p:spPr>
        <p:txBody>
          <a:bodyPr vert="horz" wrap="square" lIns="0" tIns="12065" rIns="0" bIns="0" rtlCol="0">
            <a:spAutoFit/>
          </a:bodyPr>
          <a:lstStyle>
            <a:lvl1pPr>
              <a:defRPr sz="4000" b="1" i="0">
                <a:solidFill>
                  <a:schemeClr val="bg1"/>
                </a:solidFill>
                <a:latin typeface="Microsoft JhengHei"/>
                <a:ea typeface="+mj-ea"/>
                <a:cs typeface="Microsoft JhengHei"/>
              </a:defRPr>
            </a:lvl1pPr>
          </a:lstStyle>
          <a:p>
            <a:pPr marL="12700">
              <a:spcBef>
                <a:spcPts val="95"/>
              </a:spcBef>
            </a:pPr>
            <a:r>
              <a:rPr lang="zh-TW" altLang="en-US" sz="2000" spc="-95" dirty="0">
                <a:latin typeface="微軟正黑體" panose="020B0604030504040204" pitchFamily="34" charset="-120"/>
                <a:ea typeface="微軟正黑體" panose="020B0604030504040204" pitchFamily="34" charset="-120"/>
              </a:rPr>
              <a:t>基本資格條件</a:t>
            </a:r>
          </a:p>
        </p:txBody>
      </p:sp>
      <p:sp>
        <p:nvSpPr>
          <p:cNvPr id="47" name="object 15">
            <a:extLst>
              <a:ext uri="{FF2B5EF4-FFF2-40B4-BE49-F238E27FC236}">
                <a16:creationId xmlns:a16="http://schemas.microsoft.com/office/drawing/2014/main" id="{989C99A6-62A6-0FFF-CFC6-0822C2A036E1}"/>
              </a:ext>
            </a:extLst>
          </p:cNvPr>
          <p:cNvSpPr txBox="1"/>
          <p:nvPr/>
        </p:nvSpPr>
        <p:spPr>
          <a:xfrm>
            <a:off x="1992861" y="2869819"/>
            <a:ext cx="1160780" cy="243656"/>
          </a:xfrm>
          <a:prstGeom prst="rect">
            <a:avLst/>
          </a:prstGeom>
        </p:spPr>
        <p:txBody>
          <a:bodyPr vert="horz" wrap="square" lIns="0" tIns="12700" rIns="0" bIns="0" rtlCol="0">
            <a:spAutoFit/>
          </a:bodyPr>
          <a:lstStyle/>
          <a:p>
            <a:pPr>
              <a:lnSpc>
                <a:spcPct val="100000"/>
              </a:lnSpc>
              <a:spcBef>
                <a:spcPts val="100"/>
              </a:spcBef>
            </a:pPr>
            <a:r>
              <a:rPr lang="zh-TW" altLang="en-US" sz="1500" b="1" dirty="0">
                <a:solidFill>
                  <a:srgbClr val="FFF0CA"/>
                </a:solidFill>
                <a:latin typeface="微軟正黑體" panose="020B0604030504040204" pitchFamily="34" charset="-120"/>
                <a:ea typeface="微軟正黑體" panose="020B0604030504040204" pitchFamily="34" charset="-120"/>
                <a:cs typeface="Yu Gothic"/>
              </a:rPr>
              <a:t>營業記錄</a:t>
            </a:r>
          </a:p>
        </p:txBody>
      </p:sp>
    </p:spTree>
    <p:extLst>
      <p:ext uri="{BB962C8B-B14F-4D97-AF65-F5344CB8AC3E}">
        <p14:creationId xmlns:p14="http://schemas.microsoft.com/office/powerpoint/2010/main" val="27998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7375" y="875749"/>
            <a:ext cx="3524885" cy="635000"/>
          </a:xfrm>
          <a:prstGeom prst="rect">
            <a:avLst/>
          </a:prstGeom>
        </p:spPr>
        <p:txBody>
          <a:bodyPr vert="horz" wrap="square" lIns="0" tIns="12065" rIns="0" bIns="0" rtlCol="0">
            <a:spAutoFit/>
          </a:bodyPr>
          <a:lstStyle/>
          <a:p>
            <a:pPr marL="12700">
              <a:lnSpc>
                <a:spcPct val="100000"/>
              </a:lnSpc>
              <a:spcBef>
                <a:spcPts val="95"/>
              </a:spcBef>
            </a:pPr>
            <a:r>
              <a:rPr lang="zh-TW" altLang="en-US" spc="-95" dirty="0">
                <a:latin typeface="微軟正黑體" panose="020B0604030504040204" pitchFamily="34" charset="-120"/>
                <a:ea typeface="微軟正黑體" panose="020B0604030504040204" pitchFamily="34" charset="-120"/>
              </a:rPr>
              <a:t>創業板上市要求</a:t>
            </a:r>
          </a:p>
        </p:txBody>
      </p:sp>
      <p:sp>
        <p:nvSpPr>
          <p:cNvPr id="3" name="object 3"/>
          <p:cNvSpPr/>
          <p:nvPr/>
        </p:nvSpPr>
        <p:spPr>
          <a:xfrm>
            <a:off x="11014582" y="758951"/>
            <a:ext cx="1177925" cy="165163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p>
        </p:txBody>
      </p:sp>
      <p:sp>
        <p:nvSpPr>
          <p:cNvPr id="4" name="object 4"/>
          <p:cNvSpPr/>
          <p:nvPr/>
        </p:nvSpPr>
        <p:spPr>
          <a:xfrm>
            <a:off x="-21336" y="2524063"/>
            <a:ext cx="2382316" cy="3822444"/>
          </a:xfrm>
          <a:custGeom>
            <a:avLst/>
            <a:gdLst/>
            <a:ahLst/>
            <a:cxnLst/>
            <a:rect l="l" t="t" r="r" b="b"/>
            <a:pathLst>
              <a:path w="1170305" h="3563620">
                <a:moveTo>
                  <a:pt x="1169695" y="0"/>
                </a:moveTo>
                <a:lnTo>
                  <a:pt x="0" y="0"/>
                </a:lnTo>
                <a:lnTo>
                  <a:pt x="0" y="3563366"/>
                </a:lnTo>
                <a:lnTo>
                  <a:pt x="1169695" y="3563366"/>
                </a:lnTo>
                <a:lnTo>
                  <a:pt x="1169695" y="0"/>
                </a:lnTo>
                <a:close/>
              </a:path>
            </a:pathLst>
          </a:custGeom>
          <a:solidFill>
            <a:srgbClr val="C7C7C7">
              <a:alpha val="49803"/>
            </a:srgbClr>
          </a:solidFill>
        </p:spPr>
        <p:txBody>
          <a:bodyPr wrap="square" lIns="0" tIns="0" rIns="0" bIns="0" rtlCol="0"/>
          <a:lstStyle/>
          <a:p>
            <a:endParaRPr/>
          </a:p>
        </p:txBody>
      </p:sp>
      <p:grpSp>
        <p:nvGrpSpPr>
          <p:cNvPr id="5" name="object 5"/>
          <p:cNvGrpSpPr/>
          <p:nvPr/>
        </p:nvGrpSpPr>
        <p:grpSpPr>
          <a:xfrm>
            <a:off x="2471852" y="2506609"/>
            <a:ext cx="9720148" cy="3857353"/>
            <a:chOff x="1279018" y="2407648"/>
            <a:chExt cx="10794323" cy="3821886"/>
          </a:xfrm>
        </p:grpSpPr>
        <p:sp>
          <p:nvSpPr>
            <p:cNvPr id="6" name="object 6"/>
            <p:cNvSpPr/>
            <p:nvPr/>
          </p:nvSpPr>
          <p:spPr>
            <a:xfrm>
              <a:off x="1279018" y="2407648"/>
              <a:ext cx="10794323" cy="3821886"/>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a:p>
          </p:txBody>
        </p:sp>
        <p:sp>
          <p:nvSpPr>
            <p:cNvPr id="7" name="object 7"/>
            <p:cNvSpPr/>
            <p:nvPr/>
          </p:nvSpPr>
          <p:spPr>
            <a:xfrm>
              <a:off x="1497200" y="2543031"/>
              <a:ext cx="2029435" cy="640472"/>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a:p>
          </p:txBody>
        </p:sp>
        <p:sp>
          <p:nvSpPr>
            <p:cNvPr id="9" name="object 9"/>
            <p:cNvSpPr/>
            <p:nvPr/>
          </p:nvSpPr>
          <p:spPr>
            <a:xfrm>
              <a:off x="1487188" y="3172322"/>
              <a:ext cx="2081695" cy="3014360"/>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dirty="0"/>
            </a:p>
          </p:txBody>
        </p:sp>
        <p:sp>
          <p:nvSpPr>
            <p:cNvPr id="10" name="object 10"/>
            <p:cNvSpPr/>
            <p:nvPr/>
          </p:nvSpPr>
          <p:spPr>
            <a:xfrm>
              <a:off x="1497202"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11" name="object 11"/>
          <p:cNvSpPr txBox="1"/>
          <p:nvPr/>
        </p:nvSpPr>
        <p:spPr>
          <a:xfrm>
            <a:off x="2754928" y="2982271"/>
            <a:ext cx="1628774" cy="1715598"/>
          </a:xfrm>
          <a:prstGeom prst="rect">
            <a:avLst/>
          </a:prstGeom>
        </p:spPr>
        <p:txBody>
          <a:bodyPr vert="horz" wrap="square" lIns="0" tIns="39370" rIns="0" bIns="0" rtlCol="0">
            <a:spAutoFit/>
          </a:bodyPr>
          <a:lstStyle/>
          <a:p>
            <a:pPr marR="5080" algn="just">
              <a:lnSpc>
                <a:spcPct val="126000"/>
              </a:lnSpc>
              <a:spcBef>
                <a:spcPts val="540"/>
              </a:spcBef>
              <a:tabLst>
                <a:tab pos="113664" algn="l"/>
              </a:tabLst>
            </a:pPr>
            <a:endParaRPr lang="en-HK" sz="1500" spc="-20" dirty="0">
              <a:solidFill>
                <a:srgbClr val="303030"/>
              </a:solidFill>
              <a:latin typeface="MS Gothic"/>
              <a:cs typeface="MS Gothic"/>
            </a:endParaRPr>
          </a:p>
          <a:p>
            <a:pPr marL="111760" indent="-111760" algn="just">
              <a:lnSpc>
                <a:spcPct val="100000"/>
              </a:lnSpc>
              <a:spcBef>
                <a:spcPts val="915"/>
              </a:spcBef>
              <a:buFont typeface="Arial"/>
              <a:buChar char="•"/>
              <a:tabLst>
                <a:tab pos="111760" algn="l"/>
              </a:tabLst>
            </a:pPr>
            <a:r>
              <a:rPr lang="zh-TW" altLang="en-US" sz="1500" spc="-25" dirty="0">
                <a:solidFill>
                  <a:srgbClr val="303030"/>
                </a:solidFill>
                <a:latin typeface="微軟正黑體" panose="020B0604030504040204" pitchFamily="34" charset="-120"/>
                <a:ea typeface="微軟正黑體" panose="020B0604030504040204" pitchFamily="34" charset="-120"/>
              </a:rPr>
              <a:t>兩年經營現金流合計至少</a:t>
            </a:r>
            <a:r>
              <a:rPr lang="en-US" altLang="zh-TW" sz="1500" spc="-25" dirty="0">
                <a:solidFill>
                  <a:srgbClr val="303030"/>
                </a:solidFill>
                <a:latin typeface="微軟正黑體" panose="020B0604030504040204" pitchFamily="34" charset="-120"/>
                <a:ea typeface="微軟正黑體" panose="020B0604030504040204" pitchFamily="34" charset="-120"/>
              </a:rPr>
              <a:t>3,000</a:t>
            </a:r>
            <a:r>
              <a:rPr lang="zh-TW" altLang="en-US" sz="1500" spc="-25" dirty="0">
                <a:solidFill>
                  <a:srgbClr val="303030"/>
                </a:solidFill>
                <a:latin typeface="微軟正黑體" panose="020B0604030504040204" pitchFamily="34" charset="-120"/>
                <a:ea typeface="微軟正黑體" panose="020B0604030504040204" pitchFamily="34" charset="-120"/>
              </a:rPr>
              <a:t>萬港元</a:t>
            </a:r>
            <a:endParaRPr lang="en-HK" altLang="zh-TW" sz="1500" spc="-25" dirty="0">
              <a:solidFill>
                <a:srgbClr val="303030"/>
              </a:solidFill>
              <a:latin typeface="微軟正黑體" panose="020B0604030504040204" pitchFamily="34" charset="-120"/>
              <a:ea typeface="微軟正黑體" panose="020B0604030504040204" pitchFamily="34" charset="-120"/>
            </a:endParaRPr>
          </a:p>
          <a:p>
            <a:pPr marL="111760" indent="-111760" algn="just">
              <a:lnSpc>
                <a:spcPct val="100000"/>
              </a:lnSpc>
              <a:spcBef>
                <a:spcPts val="915"/>
              </a:spcBef>
              <a:buFont typeface="Arial"/>
              <a:buChar char="•"/>
              <a:tabLst>
                <a:tab pos="111760" algn="l"/>
              </a:tabLst>
            </a:pPr>
            <a:r>
              <a:rPr lang="zh-TW" altLang="en-US" sz="1500" spc="-25" dirty="0">
                <a:solidFill>
                  <a:srgbClr val="303030"/>
                </a:solidFill>
                <a:latin typeface="微軟正黑體" panose="020B0604030504040204" pitchFamily="34" charset="-120"/>
                <a:ea typeface="微軟正黑體" panose="020B0604030504040204" pitchFamily="34" charset="-120"/>
              </a:rPr>
              <a:t>上市時市值至少</a:t>
            </a:r>
            <a:r>
              <a:rPr lang="en-US" altLang="zh-TW" sz="1500" spc="-25" dirty="0">
                <a:solidFill>
                  <a:srgbClr val="303030"/>
                </a:solidFill>
                <a:latin typeface="微軟正黑體" panose="020B0604030504040204" pitchFamily="34" charset="-120"/>
                <a:ea typeface="微軟正黑體" panose="020B0604030504040204" pitchFamily="34" charset="-120"/>
              </a:rPr>
              <a:t>5</a:t>
            </a:r>
            <a:r>
              <a:rPr lang="zh-TW" altLang="en-US" sz="1500" spc="-25" dirty="0">
                <a:solidFill>
                  <a:srgbClr val="303030"/>
                </a:solidFill>
                <a:latin typeface="微軟正黑體" panose="020B0604030504040204" pitchFamily="34" charset="-120"/>
                <a:ea typeface="微軟正黑體" panose="020B0604030504040204" pitchFamily="34" charset="-120"/>
              </a:rPr>
              <a:t>億港元</a:t>
            </a:r>
          </a:p>
        </p:txBody>
      </p:sp>
      <p:grpSp>
        <p:nvGrpSpPr>
          <p:cNvPr id="12" name="object 12"/>
          <p:cNvGrpSpPr/>
          <p:nvPr/>
        </p:nvGrpSpPr>
        <p:grpSpPr>
          <a:xfrm>
            <a:off x="5390743" y="2635295"/>
            <a:ext cx="1844039" cy="659765"/>
            <a:chOff x="3581336" y="2681541"/>
            <a:chExt cx="1844039" cy="659765"/>
          </a:xfrm>
        </p:grpSpPr>
        <p:sp>
          <p:nvSpPr>
            <p:cNvPr id="13" name="object 13"/>
            <p:cNvSpPr/>
            <p:nvPr/>
          </p:nvSpPr>
          <p:spPr>
            <a:xfrm>
              <a:off x="3586733" y="2686939"/>
              <a:ext cx="1833245" cy="648970"/>
            </a:xfrm>
            <a:custGeom>
              <a:avLst/>
              <a:gdLst/>
              <a:ahLst/>
              <a:cxnLst/>
              <a:rect l="l" t="t" r="r" b="b"/>
              <a:pathLst>
                <a:path w="1833245" h="648970">
                  <a:moveTo>
                    <a:pt x="1832864" y="0"/>
                  </a:moveTo>
                  <a:lnTo>
                    <a:pt x="0" y="0"/>
                  </a:lnTo>
                  <a:lnTo>
                    <a:pt x="0" y="648462"/>
                  </a:lnTo>
                  <a:lnTo>
                    <a:pt x="1832864" y="648462"/>
                  </a:lnTo>
                  <a:lnTo>
                    <a:pt x="1832864" y="0"/>
                  </a:lnTo>
                  <a:close/>
                </a:path>
              </a:pathLst>
            </a:custGeom>
            <a:solidFill>
              <a:srgbClr val="40B9D2"/>
            </a:solidFill>
          </p:spPr>
          <p:txBody>
            <a:bodyPr wrap="square" lIns="0" tIns="0" rIns="0" bIns="0" rtlCol="0"/>
            <a:lstStyle/>
            <a:p>
              <a:endParaRPr/>
            </a:p>
          </p:txBody>
        </p:sp>
        <p:sp>
          <p:nvSpPr>
            <p:cNvPr id="14" name="object 14"/>
            <p:cNvSpPr/>
            <p:nvPr/>
          </p:nvSpPr>
          <p:spPr>
            <a:xfrm>
              <a:off x="3586733" y="2686939"/>
              <a:ext cx="1833245" cy="648970"/>
            </a:xfrm>
            <a:custGeom>
              <a:avLst/>
              <a:gdLst/>
              <a:ahLst/>
              <a:cxnLst/>
              <a:rect l="l" t="t" r="r" b="b"/>
              <a:pathLst>
                <a:path w="1833245" h="648970">
                  <a:moveTo>
                    <a:pt x="0" y="648462"/>
                  </a:moveTo>
                  <a:lnTo>
                    <a:pt x="1832864" y="648462"/>
                  </a:lnTo>
                  <a:lnTo>
                    <a:pt x="1832864" y="0"/>
                  </a:lnTo>
                  <a:lnTo>
                    <a:pt x="0" y="0"/>
                  </a:lnTo>
                  <a:lnTo>
                    <a:pt x="0" y="648462"/>
                  </a:lnTo>
                  <a:close/>
                </a:path>
              </a:pathLst>
            </a:custGeom>
            <a:ln w="10795">
              <a:solidFill>
                <a:srgbClr val="40B9D2"/>
              </a:solidFill>
            </a:ln>
          </p:spPr>
          <p:txBody>
            <a:bodyPr wrap="square" lIns="0" tIns="0" rIns="0" bIns="0" rtlCol="0"/>
            <a:lstStyle/>
            <a:p>
              <a:endParaRPr/>
            </a:p>
          </p:txBody>
        </p:sp>
      </p:grpSp>
      <p:sp>
        <p:nvSpPr>
          <p:cNvPr id="15" name="object 15"/>
          <p:cNvSpPr txBox="1"/>
          <p:nvPr/>
        </p:nvSpPr>
        <p:spPr>
          <a:xfrm>
            <a:off x="5644346" y="2778525"/>
            <a:ext cx="1332760" cy="474489"/>
          </a:xfrm>
          <a:prstGeom prst="rect">
            <a:avLst/>
          </a:prstGeom>
        </p:spPr>
        <p:txBody>
          <a:bodyPr vert="horz" wrap="square" lIns="0" tIns="12700" rIns="0" bIns="0" rtlCol="0">
            <a:spAutoFit/>
          </a:bodyPr>
          <a:lstStyle/>
          <a:p>
            <a:pPr>
              <a:lnSpc>
                <a:spcPct val="100000"/>
              </a:lnSpc>
              <a:spcBef>
                <a:spcPts val="100"/>
              </a:spcBef>
            </a:pPr>
            <a:r>
              <a:rPr lang="zh-TW" altLang="en-US" sz="1500" b="1" dirty="0">
                <a:solidFill>
                  <a:srgbClr val="FFF0CA"/>
                </a:solidFill>
                <a:latin typeface="微軟正黑體" panose="020B0604030504040204" pitchFamily="34" charset="-120"/>
                <a:ea typeface="微軟正黑體" panose="020B0604030504040204" pitchFamily="34" charset="-120"/>
                <a:cs typeface="Yu Gothic"/>
              </a:rPr>
              <a:t>市值</a:t>
            </a:r>
            <a:r>
              <a:rPr lang="en-US" altLang="zh-TW" sz="1500" b="1" dirty="0">
                <a:solidFill>
                  <a:srgbClr val="FFF0CA"/>
                </a:solidFill>
                <a:latin typeface="微軟正黑體" panose="020B0604030504040204" pitchFamily="34" charset="-120"/>
                <a:ea typeface="微軟正黑體" panose="020B0604030504040204" pitchFamily="34" charset="-120"/>
                <a:cs typeface="Yu Gothic"/>
              </a:rPr>
              <a:t>/</a:t>
            </a:r>
            <a:r>
              <a:rPr lang="zh-TW" altLang="en-US" sz="1500" b="1" dirty="0">
                <a:solidFill>
                  <a:srgbClr val="FFF0CA"/>
                </a:solidFill>
                <a:latin typeface="微軟正黑體" panose="020B0604030504040204" pitchFamily="34" charset="-120"/>
                <a:ea typeface="微軟正黑體" panose="020B0604030504040204" pitchFamily="34" charset="-120"/>
                <a:cs typeface="Yu Gothic"/>
              </a:rPr>
              <a:t>收益</a:t>
            </a:r>
            <a:r>
              <a:rPr lang="en-US" altLang="zh-TW" sz="1500" b="1" dirty="0">
                <a:solidFill>
                  <a:srgbClr val="FFF0CA"/>
                </a:solidFill>
                <a:latin typeface="微軟正黑體" panose="020B0604030504040204" pitchFamily="34" charset="-120"/>
                <a:ea typeface="微軟正黑體" panose="020B0604030504040204" pitchFamily="34" charset="-120"/>
                <a:cs typeface="Yu Gothic"/>
              </a:rPr>
              <a:t>/</a:t>
            </a:r>
            <a:r>
              <a:rPr lang="zh-TW" altLang="en-US" sz="1500" b="1" dirty="0">
                <a:solidFill>
                  <a:srgbClr val="FFF0CA"/>
                </a:solidFill>
                <a:latin typeface="微軟正黑體" panose="020B0604030504040204" pitchFamily="34" charset="-120"/>
                <a:ea typeface="微軟正黑體" panose="020B0604030504040204" pitchFamily="34" charset="-120"/>
                <a:cs typeface="Yu Gothic"/>
              </a:rPr>
              <a:t>研發測試</a:t>
            </a:r>
          </a:p>
        </p:txBody>
      </p:sp>
      <p:grpSp>
        <p:nvGrpSpPr>
          <p:cNvPr id="16" name="object 16"/>
          <p:cNvGrpSpPr/>
          <p:nvPr/>
        </p:nvGrpSpPr>
        <p:grpSpPr>
          <a:xfrm>
            <a:off x="5383074" y="3280519"/>
            <a:ext cx="1932125" cy="3065988"/>
            <a:chOff x="3483916" y="3279913"/>
            <a:chExt cx="1936062" cy="2925817"/>
          </a:xfrm>
        </p:grpSpPr>
        <p:sp>
          <p:nvSpPr>
            <p:cNvPr id="17" name="object 17"/>
            <p:cNvSpPr/>
            <p:nvPr/>
          </p:nvSpPr>
          <p:spPr>
            <a:xfrm>
              <a:off x="3483916" y="3279913"/>
              <a:ext cx="1841020" cy="2925817"/>
            </a:xfrm>
            <a:custGeom>
              <a:avLst/>
              <a:gdLst/>
              <a:ahLst/>
              <a:cxnLst/>
              <a:rect l="l" t="t" r="r" b="b"/>
              <a:pathLst>
                <a:path w="1833245" h="2593975">
                  <a:moveTo>
                    <a:pt x="1832864" y="0"/>
                  </a:moveTo>
                  <a:lnTo>
                    <a:pt x="0" y="0"/>
                  </a:lnTo>
                  <a:lnTo>
                    <a:pt x="0" y="2593975"/>
                  </a:lnTo>
                  <a:lnTo>
                    <a:pt x="1832864" y="2593975"/>
                  </a:lnTo>
                  <a:lnTo>
                    <a:pt x="1832864" y="0"/>
                  </a:lnTo>
                  <a:close/>
                </a:path>
              </a:pathLst>
            </a:custGeom>
            <a:solidFill>
              <a:srgbClr val="CEE7ED">
                <a:alpha val="90194"/>
              </a:srgbClr>
            </a:solidFill>
          </p:spPr>
          <p:txBody>
            <a:bodyPr wrap="square" lIns="0" tIns="0" rIns="0" bIns="0" rtlCol="0"/>
            <a:lstStyle/>
            <a:p>
              <a:endParaRPr/>
            </a:p>
          </p:txBody>
        </p:sp>
        <p:sp>
          <p:nvSpPr>
            <p:cNvPr id="18" name="object 18"/>
            <p:cNvSpPr/>
            <p:nvPr/>
          </p:nvSpPr>
          <p:spPr>
            <a:xfrm>
              <a:off x="3586733" y="3335477"/>
              <a:ext cx="1833245" cy="2593975"/>
            </a:xfrm>
            <a:custGeom>
              <a:avLst/>
              <a:gdLst/>
              <a:ahLst/>
              <a:cxnLst/>
              <a:rect l="l" t="t" r="r" b="b"/>
              <a:pathLst>
                <a:path w="1833245" h="2593975">
                  <a:moveTo>
                    <a:pt x="0" y="2593975"/>
                  </a:moveTo>
                  <a:lnTo>
                    <a:pt x="1832864" y="2593975"/>
                  </a:lnTo>
                  <a:lnTo>
                    <a:pt x="1832864" y="0"/>
                  </a:lnTo>
                  <a:lnTo>
                    <a:pt x="0" y="0"/>
                  </a:lnTo>
                  <a:lnTo>
                    <a:pt x="0" y="2593975"/>
                  </a:lnTo>
                  <a:close/>
                </a:path>
              </a:pathLst>
            </a:custGeom>
            <a:ln w="10795">
              <a:solidFill>
                <a:srgbClr val="CEE7ED"/>
              </a:solidFill>
            </a:ln>
          </p:spPr>
          <p:txBody>
            <a:bodyPr wrap="square" lIns="0" tIns="0" rIns="0" bIns="0" rtlCol="0"/>
            <a:lstStyle/>
            <a:p>
              <a:endParaRPr/>
            </a:p>
          </p:txBody>
        </p:sp>
      </p:grpSp>
      <p:sp>
        <p:nvSpPr>
          <p:cNvPr id="19" name="object 19"/>
          <p:cNvSpPr txBox="1"/>
          <p:nvPr/>
        </p:nvSpPr>
        <p:spPr>
          <a:xfrm>
            <a:off x="5447639" y="3419856"/>
            <a:ext cx="1640839" cy="2987356"/>
          </a:xfrm>
          <a:prstGeom prst="rect">
            <a:avLst/>
          </a:prstGeom>
        </p:spPr>
        <p:txBody>
          <a:bodyPr vert="horz" wrap="square" lIns="0" tIns="12700" rIns="0" bIns="0" rtlCol="0">
            <a:spAutoFit/>
          </a:bodyPr>
          <a:lstStyle/>
          <a:p>
            <a:pPr marL="111760" marR="5080" indent="-111760" algn="just">
              <a:lnSpc>
                <a:spcPct val="105000"/>
              </a:lnSpc>
              <a:spcBef>
                <a:spcPts val="10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兩年收益合計至少</a:t>
            </a:r>
            <a:r>
              <a:rPr lang="en-US" altLang="zh-TW" sz="1500" spc="-20" dirty="0">
                <a:solidFill>
                  <a:srgbClr val="303030"/>
                </a:solidFill>
                <a:latin typeface="微軟正黑體" panose="020B0604030504040204" pitchFamily="34" charset="-120"/>
                <a:ea typeface="微軟正黑體" panose="020B0604030504040204" pitchFamily="34" charset="-120"/>
              </a:rPr>
              <a:t>1</a:t>
            </a:r>
            <a:r>
              <a:rPr lang="zh-TW" altLang="en-US" sz="1500" spc="-20" dirty="0">
                <a:solidFill>
                  <a:srgbClr val="303030"/>
                </a:solidFill>
                <a:latin typeface="微軟正黑體" panose="020B0604030504040204" pitchFamily="34" charset="-120"/>
                <a:ea typeface="微軟正黑體" panose="020B0604030504040204" pitchFamily="34" charset="-120"/>
              </a:rPr>
              <a:t>億港元</a:t>
            </a:r>
            <a:endParaRPr lang="en-HK" altLang="zh-TW" sz="1500" spc="-20" dirty="0">
              <a:solidFill>
                <a:srgbClr val="303030"/>
              </a:solidFill>
              <a:latin typeface="微軟正黑體" panose="020B0604030504040204" pitchFamily="34" charset="-120"/>
              <a:ea typeface="微軟正黑體" panose="020B0604030504040204" pitchFamily="34" charset="-120"/>
            </a:endParaRPr>
          </a:p>
          <a:p>
            <a:pPr marL="111760" marR="5080" indent="-111760" algn="just">
              <a:lnSpc>
                <a:spcPct val="105000"/>
              </a:lnSpc>
              <a:spcBef>
                <a:spcPts val="10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研發開支符合特定要求</a:t>
            </a:r>
            <a:endParaRPr lang="en-HK" altLang="zh-TW" sz="1500" spc="-20" dirty="0">
              <a:solidFill>
                <a:srgbClr val="303030"/>
              </a:solidFill>
              <a:latin typeface="微軟正黑體" panose="020B0604030504040204" pitchFamily="34" charset="-120"/>
              <a:ea typeface="微軟正黑體" panose="020B0604030504040204" pitchFamily="34" charset="-120"/>
            </a:endParaRPr>
          </a:p>
          <a:p>
            <a:pPr marR="5080" algn="just">
              <a:lnSpc>
                <a:spcPct val="105000"/>
              </a:lnSpc>
              <a:spcBef>
                <a:spcPts val="105"/>
              </a:spcBef>
              <a:tabLst>
                <a:tab pos="114300" algn="l"/>
              </a:tabLst>
            </a:pPr>
            <a:r>
              <a:rPr lang="en-HK" altLang="zh-TW" sz="1500" spc="-20" dirty="0">
                <a:solidFill>
                  <a:srgbClr val="303030"/>
                </a:solidFill>
                <a:latin typeface="微軟正黑體" panose="020B0604030504040204" pitchFamily="34" charset="-120"/>
                <a:ea typeface="微軟正黑體" panose="020B0604030504040204" pitchFamily="34" charset="-120"/>
              </a:rPr>
              <a:t>  (</a:t>
            </a:r>
            <a:r>
              <a:rPr lang="en-HK" altLang="zh-TW" sz="1500" spc="-20" dirty="0" err="1">
                <a:solidFill>
                  <a:srgbClr val="303030"/>
                </a:solidFill>
                <a:latin typeface="微軟正黑體" panose="020B0604030504040204" pitchFamily="34" charset="-120"/>
                <a:ea typeface="微軟正黑體" panose="020B0604030504040204" pitchFamily="34" charset="-120"/>
              </a:rPr>
              <a:t>i</a:t>
            </a:r>
            <a:r>
              <a:rPr lang="en-HK" altLang="zh-TW" sz="1500" spc="-20" dirty="0">
                <a:solidFill>
                  <a:srgbClr val="303030"/>
                </a:solidFill>
                <a:latin typeface="微軟正黑體" panose="020B0604030504040204" pitchFamily="34" charset="-120"/>
                <a:ea typeface="微軟正黑體" panose="020B0604030504040204" pitchFamily="34" charset="-120"/>
              </a:rPr>
              <a:t>)</a:t>
            </a:r>
            <a:r>
              <a:rPr lang="zh-TW" altLang="en-US" sz="1500" spc="-20" dirty="0">
                <a:solidFill>
                  <a:srgbClr val="303030"/>
                </a:solidFill>
                <a:latin typeface="微軟正黑體" panose="020B0604030504040204" pitchFamily="34" charset="-120"/>
                <a:ea typeface="微軟正黑體" panose="020B0604030504040204" pitchFamily="34" charset="-120"/>
              </a:rPr>
              <a:t>前兩個財政年度累計至少</a:t>
            </a:r>
            <a:r>
              <a:rPr lang="en-US" altLang="zh-TW" sz="1500" spc="-20" dirty="0">
                <a:solidFill>
                  <a:srgbClr val="303030"/>
                </a:solidFill>
                <a:latin typeface="微軟正黑體" panose="020B0604030504040204" pitchFamily="34" charset="-120"/>
                <a:ea typeface="微軟正黑體" panose="020B0604030504040204" pitchFamily="34" charset="-120"/>
              </a:rPr>
              <a:t>3000</a:t>
            </a:r>
            <a:r>
              <a:rPr lang="zh-TW" altLang="en-US" sz="1500" spc="-20" dirty="0">
                <a:solidFill>
                  <a:srgbClr val="303030"/>
                </a:solidFill>
                <a:latin typeface="微軟正黑體" panose="020B0604030504040204" pitchFamily="34" charset="-120"/>
                <a:ea typeface="微軟正黑體" panose="020B0604030504040204" pitchFamily="34" charset="-120"/>
              </a:rPr>
              <a:t>萬港元</a:t>
            </a:r>
          </a:p>
          <a:p>
            <a:pPr marR="5080" algn="just">
              <a:lnSpc>
                <a:spcPct val="105000"/>
              </a:lnSpc>
              <a:spcBef>
                <a:spcPts val="105"/>
              </a:spcBef>
              <a:tabLst>
                <a:tab pos="114300" algn="l"/>
              </a:tabLst>
            </a:pPr>
            <a:r>
              <a:rPr lang="en-HK" altLang="zh-TW" sz="1500" spc="-20" dirty="0">
                <a:solidFill>
                  <a:srgbClr val="303030"/>
                </a:solidFill>
                <a:latin typeface="微軟正黑體" panose="020B0604030504040204" pitchFamily="34" charset="-120"/>
                <a:ea typeface="微軟正黑體" panose="020B0604030504040204" pitchFamily="34" charset="-120"/>
              </a:rPr>
              <a:t>  (ii)</a:t>
            </a:r>
            <a:r>
              <a:rPr lang="zh-TW" altLang="en-US" sz="1500" spc="-20" dirty="0">
                <a:solidFill>
                  <a:srgbClr val="303030"/>
                </a:solidFill>
                <a:latin typeface="微軟正黑體" panose="020B0604030504040204" pitchFamily="34" charset="-120"/>
                <a:ea typeface="微軟正黑體" panose="020B0604030504040204" pitchFamily="34" charset="-120"/>
              </a:rPr>
              <a:t>前兩個財政年度每項總營運支出至少佔</a:t>
            </a:r>
            <a:r>
              <a:rPr lang="en-US" altLang="zh-TW" sz="1500" spc="-20" dirty="0">
                <a:solidFill>
                  <a:srgbClr val="303030"/>
                </a:solidFill>
                <a:latin typeface="微軟正黑體" panose="020B0604030504040204" pitchFamily="34" charset="-120"/>
                <a:ea typeface="微軟正黑體" panose="020B0604030504040204" pitchFamily="34" charset="-120"/>
              </a:rPr>
              <a:t>15%</a:t>
            </a:r>
          </a:p>
          <a:p>
            <a:pPr marL="111760" marR="5080" indent="-111760" algn="just">
              <a:lnSpc>
                <a:spcPct val="105000"/>
              </a:lnSpc>
              <a:spcBef>
                <a:spcPts val="105"/>
              </a:spcBef>
              <a:buFont typeface="Arial"/>
              <a:buChar char="•"/>
              <a:tabLst>
                <a:tab pos="114300" algn="l"/>
              </a:tabLst>
            </a:pPr>
            <a:r>
              <a:rPr lang="zh-TW" altLang="en-US" sz="1500" spc="-20" dirty="0">
                <a:solidFill>
                  <a:srgbClr val="303030"/>
                </a:solidFill>
                <a:latin typeface="微軟正黑體" panose="020B0604030504040204" pitchFamily="34" charset="-120"/>
                <a:ea typeface="微軟正黑體" panose="020B0604030504040204" pitchFamily="34" charset="-120"/>
              </a:rPr>
              <a:t>市值至少</a:t>
            </a:r>
            <a:r>
              <a:rPr lang="en-US" altLang="zh-TW" sz="1500" spc="-20" dirty="0">
                <a:solidFill>
                  <a:srgbClr val="303030"/>
                </a:solidFill>
                <a:latin typeface="微軟正黑體" panose="020B0604030504040204" pitchFamily="34" charset="-120"/>
                <a:ea typeface="微軟正黑體" panose="020B0604030504040204" pitchFamily="34" charset="-120"/>
              </a:rPr>
              <a:t>2.5</a:t>
            </a:r>
            <a:r>
              <a:rPr lang="zh-TW" altLang="en-US" sz="1500" spc="-20" dirty="0">
                <a:solidFill>
                  <a:srgbClr val="303030"/>
                </a:solidFill>
                <a:latin typeface="微軟正黑體" panose="020B0604030504040204" pitchFamily="34" charset="-120"/>
                <a:ea typeface="微軟正黑體" panose="020B0604030504040204" pitchFamily="34" charset="-120"/>
              </a:rPr>
              <a:t>億港元</a:t>
            </a:r>
          </a:p>
        </p:txBody>
      </p:sp>
      <p:sp>
        <p:nvSpPr>
          <p:cNvPr id="44" name="object 44"/>
          <p:cNvSpPr txBox="1">
            <a:spLocks noGrp="1"/>
          </p:cNvSpPr>
          <p:nvPr>
            <p:ph type="ftr" sz="quarter" idx="5"/>
          </p:nvPr>
        </p:nvSpPr>
        <p:spPr>
          <a:xfrm>
            <a:off x="1357375" y="6461962"/>
            <a:ext cx="3401060" cy="205184"/>
          </a:xfrm>
          <a:prstGeom prst="rect">
            <a:avLst/>
          </a:prstGeom>
        </p:spPr>
        <p:txBody>
          <a:bodyPr vert="horz" wrap="square" lIns="0" tIns="0" rIns="0" bIns="0" rtlCol="0">
            <a:spAutoFit/>
          </a:bodyPr>
          <a:lstStyle/>
          <a:p>
            <a:pPr marL="12700">
              <a:lnSpc>
                <a:spcPts val="1635"/>
              </a:lnSpc>
            </a:pPr>
            <a:r>
              <a:rPr dirty="0"/>
              <a:t>@202</a:t>
            </a:r>
            <a:r>
              <a:rPr lang="en-HK" dirty="0"/>
              <a:t>6</a:t>
            </a:r>
            <a:r>
              <a:rPr spc="-55" dirty="0"/>
              <a:t> </a:t>
            </a:r>
            <a:r>
              <a:rPr dirty="0"/>
              <a:t>C&amp;W</a:t>
            </a:r>
            <a:r>
              <a:rPr spc="-10" dirty="0"/>
              <a:t> </a:t>
            </a:r>
            <a:r>
              <a:rPr dirty="0"/>
              <a:t>CPA </a:t>
            </a:r>
            <a:r>
              <a:rPr spc="-10" dirty="0"/>
              <a:t>Limited.</a:t>
            </a:r>
            <a:r>
              <a:rPr spc="-114" dirty="0"/>
              <a:t> </a:t>
            </a:r>
            <a:r>
              <a:rPr dirty="0"/>
              <a:t>All</a:t>
            </a:r>
            <a:r>
              <a:rPr spc="-5" dirty="0"/>
              <a:t> </a:t>
            </a:r>
            <a:r>
              <a:rPr dirty="0"/>
              <a:t>rights</a:t>
            </a:r>
            <a:r>
              <a:rPr spc="-25" dirty="0"/>
              <a:t> </a:t>
            </a:r>
            <a:r>
              <a:rPr spc="-10" dirty="0"/>
              <a:t>reserved</a:t>
            </a:r>
          </a:p>
        </p:txBody>
      </p:sp>
      <p:sp>
        <p:nvSpPr>
          <p:cNvPr id="46" name="object 2">
            <a:extLst>
              <a:ext uri="{FF2B5EF4-FFF2-40B4-BE49-F238E27FC236}">
                <a16:creationId xmlns:a16="http://schemas.microsoft.com/office/drawing/2014/main" id="{4E928664-92D5-B0C2-7106-F08725D0A09C}"/>
              </a:ext>
            </a:extLst>
          </p:cNvPr>
          <p:cNvSpPr txBox="1">
            <a:spLocks/>
          </p:cNvSpPr>
          <p:nvPr/>
        </p:nvSpPr>
        <p:spPr>
          <a:xfrm>
            <a:off x="1363090" y="1577349"/>
            <a:ext cx="3132710" cy="319959"/>
          </a:xfrm>
          <a:prstGeom prst="rect">
            <a:avLst/>
          </a:prstGeom>
        </p:spPr>
        <p:txBody>
          <a:bodyPr vert="horz" wrap="square" lIns="0" tIns="12065" rIns="0" bIns="0" rtlCol="0">
            <a:spAutoFit/>
          </a:bodyPr>
          <a:lstStyle>
            <a:lvl1pPr>
              <a:defRPr sz="4000" b="1" i="0">
                <a:solidFill>
                  <a:schemeClr val="bg1"/>
                </a:solidFill>
                <a:latin typeface="Microsoft JhengHei"/>
                <a:ea typeface="+mj-ea"/>
                <a:cs typeface="Microsoft JhengHei"/>
              </a:defRPr>
            </a:lvl1pPr>
          </a:lstStyle>
          <a:p>
            <a:pPr marL="12700">
              <a:spcBef>
                <a:spcPts val="95"/>
              </a:spcBef>
            </a:pPr>
            <a:r>
              <a:rPr lang="zh-TW" altLang="en-US" sz="2000" spc="-95" dirty="0">
                <a:latin typeface="微軟正黑體" panose="020B0604030504040204" pitchFamily="34" charset="-120"/>
                <a:ea typeface="微軟正黑體" panose="020B0604030504040204" pitchFamily="34" charset="-120"/>
              </a:rPr>
              <a:t>財務資格測試</a:t>
            </a:r>
          </a:p>
        </p:txBody>
      </p:sp>
      <p:sp>
        <p:nvSpPr>
          <p:cNvPr id="47" name="object 15">
            <a:extLst>
              <a:ext uri="{FF2B5EF4-FFF2-40B4-BE49-F238E27FC236}">
                <a16:creationId xmlns:a16="http://schemas.microsoft.com/office/drawing/2014/main" id="{989C99A6-62A6-0FFF-CFC6-0822C2A036E1}"/>
              </a:ext>
            </a:extLst>
          </p:cNvPr>
          <p:cNvSpPr txBox="1"/>
          <p:nvPr/>
        </p:nvSpPr>
        <p:spPr>
          <a:xfrm>
            <a:off x="3024339" y="2843350"/>
            <a:ext cx="1282802" cy="243656"/>
          </a:xfrm>
          <a:prstGeom prst="rect">
            <a:avLst/>
          </a:prstGeom>
        </p:spPr>
        <p:txBody>
          <a:bodyPr vert="horz" wrap="square" lIns="0" tIns="12700" rIns="0" bIns="0" rtlCol="0">
            <a:spAutoFit/>
          </a:bodyPr>
          <a:lstStyle/>
          <a:p>
            <a:pPr>
              <a:lnSpc>
                <a:spcPct val="100000"/>
              </a:lnSpc>
              <a:spcBef>
                <a:spcPts val="100"/>
              </a:spcBef>
            </a:pPr>
            <a:r>
              <a:rPr lang="zh-TW" altLang="en-US" sz="1500" b="1" dirty="0">
                <a:solidFill>
                  <a:srgbClr val="FFF0CA"/>
                </a:solidFill>
                <a:latin typeface="微軟正黑體" panose="020B0604030504040204" pitchFamily="34" charset="-120"/>
                <a:ea typeface="微軟正黑體" panose="020B0604030504040204" pitchFamily="34" charset="-120"/>
                <a:cs typeface="Yu Gothic"/>
              </a:rPr>
              <a:t>現金流測試</a:t>
            </a:r>
          </a:p>
        </p:txBody>
      </p:sp>
    </p:spTree>
    <p:extLst>
      <p:ext uri="{BB962C8B-B14F-4D97-AF65-F5344CB8AC3E}">
        <p14:creationId xmlns:p14="http://schemas.microsoft.com/office/powerpoint/2010/main" val="176157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353515" y="3477362"/>
            <a:ext cx="1832420" cy="3044540"/>
          </a:xfrm>
          <a:prstGeom prst="rect">
            <a:avLst/>
          </a:prstGeom>
          <a:noFill/>
          <a:ln>
            <a:noFill/>
          </a:ln>
        </p:spPr>
      </p:pic>
      <p:pic>
        <p:nvPicPr>
          <p:cNvPr id="85" name="Google Shape;85;p13" descr="image.png"/>
          <p:cNvPicPr preferRelativeResize="0"/>
          <p:nvPr/>
        </p:nvPicPr>
        <p:blipFill rotWithShape="1">
          <a:blip r:embed="rId4">
            <a:alphaModFix/>
          </a:blip>
          <a:srcRect/>
          <a:stretch/>
        </p:blipFill>
        <p:spPr>
          <a:xfrm>
            <a:off x="2247899" y="3429000"/>
            <a:ext cx="1855905" cy="3092902"/>
          </a:xfrm>
          <a:prstGeom prst="rect">
            <a:avLst/>
          </a:prstGeom>
          <a:noFill/>
          <a:ln>
            <a:noFill/>
          </a:ln>
        </p:spPr>
      </p:pic>
      <p:pic>
        <p:nvPicPr>
          <p:cNvPr id="86" name="Google Shape;86;p13" descr="image.png"/>
          <p:cNvPicPr preferRelativeResize="0"/>
          <p:nvPr/>
        </p:nvPicPr>
        <p:blipFill rotWithShape="1">
          <a:blip r:embed="rId5">
            <a:alphaModFix/>
          </a:blip>
          <a:srcRect/>
          <a:stretch/>
        </p:blipFill>
        <p:spPr>
          <a:xfrm>
            <a:off x="4172148" y="3433772"/>
            <a:ext cx="1783890" cy="3092902"/>
          </a:xfrm>
          <a:prstGeom prst="rect">
            <a:avLst/>
          </a:prstGeom>
          <a:noFill/>
          <a:ln>
            <a:noFill/>
          </a:ln>
        </p:spPr>
      </p:pic>
      <p:pic>
        <p:nvPicPr>
          <p:cNvPr id="87" name="Google Shape;87;p13" descr="image.png"/>
          <p:cNvPicPr preferRelativeResize="0"/>
          <p:nvPr/>
        </p:nvPicPr>
        <p:blipFill rotWithShape="1">
          <a:blip r:embed="rId6">
            <a:alphaModFix/>
          </a:blip>
          <a:srcRect/>
          <a:stretch/>
        </p:blipFill>
        <p:spPr>
          <a:xfrm>
            <a:off x="6040561" y="3462845"/>
            <a:ext cx="1817826" cy="3092902"/>
          </a:xfrm>
          <a:prstGeom prst="rect">
            <a:avLst/>
          </a:prstGeom>
          <a:noFill/>
          <a:ln>
            <a:noFill/>
          </a:ln>
        </p:spPr>
      </p:pic>
      <p:pic>
        <p:nvPicPr>
          <p:cNvPr id="88" name="Google Shape;88;p13" descr="image.png"/>
          <p:cNvPicPr preferRelativeResize="0"/>
          <p:nvPr/>
        </p:nvPicPr>
        <p:blipFill rotWithShape="1">
          <a:blip r:embed="rId6">
            <a:alphaModFix/>
          </a:blip>
          <a:srcRect/>
          <a:stretch/>
        </p:blipFill>
        <p:spPr>
          <a:xfrm>
            <a:off x="7932613" y="3458419"/>
            <a:ext cx="1600200" cy="3092902"/>
          </a:xfrm>
          <a:prstGeom prst="rect">
            <a:avLst/>
          </a:prstGeom>
          <a:noFill/>
          <a:ln>
            <a:noFill/>
          </a:ln>
        </p:spPr>
      </p:pic>
      <p:pic>
        <p:nvPicPr>
          <p:cNvPr id="89" name="Google Shape;89;p13" descr="image.png"/>
          <p:cNvPicPr preferRelativeResize="0"/>
          <p:nvPr/>
        </p:nvPicPr>
        <p:blipFill rotWithShape="1">
          <a:blip r:embed="rId7">
            <a:alphaModFix/>
          </a:blip>
          <a:srcRect/>
          <a:stretch/>
        </p:blipFill>
        <p:spPr>
          <a:xfrm>
            <a:off x="9625671" y="3458418"/>
            <a:ext cx="1683136" cy="3092902"/>
          </a:xfrm>
          <a:prstGeom prst="rect">
            <a:avLst/>
          </a:prstGeom>
          <a:noFill/>
          <a:ln>
            <a:noFill/>
          </a:ln>
        </p:spPr>
      </p:pic>
      <p:pic>
        <p:nvPicPr>
          <p:cNvPr id="90" name="Google Shape;90;p13" descr="image.png"/>
          <p:cNvPicPr preferRelativeResize="0"/>
          <p:nvPr/>
        </p:nvPicPr>
        <p:blipFill rotWithShape="1">
          <a:blip r:embed="rId8">
            <a:alphaModFix/>
            <a:duotone>
              <a:prstClr val="black"/>
              <a:schemeClr val="tx2">
                <a:lumMod val="50000"/>
                <a:tint val="45000"/>
                <a:satMod val="400000"/>
              </a:schemeClr>
            </a:duotone>
          </a:blip>
          <a:srcRect/>
          <a:stretch/>
        </p:blipFill>
        <p:spPr>
          <a:xfrm>
            <a:off x="353514" y="2628514"/>
            <a:ext cx="1860353" cy="834330"/>
          </a:xfrm>
          <a:prstGeom prst="rect">
            <a:avLst/>
          </a:prstGeom>
          <a:noFill/>
          <a:ln>
            <a:noFill/>
          </a:ln>
        </p:spPr>
      </p:pic>
      <p:pic>
        <p:nvPicPr>
          <p:cNvPr id="91" name="Google Shape;91;p13" descr="image.png"/>
          <p:cNvPicPr preferRelativeResize="0"/>
          <p:nvPr/>
        </p:nvPicPr>
        <p:blipFill rotWithShape="1">
          <a:blip r:embed="rId9">
            <a:alphaModFix/>
            <a:duotone>
              <a:prstClr val="black"/>
              <a:schemeClr val="tx2">
                <a:lumMod val="75000"/>
                <a:tint val="45000"/>
                <a:satMod val="400000"/>
              </a:schemeClr>
            </a:duotone>
          </a:blip>
          <a:srcRect/>
          <a:stretch/>
        </p:blipFill>
        <p:spPr>
          <a:xfrm>
            <a:off x="2260160" y="2638056"/>
            <a:ext cx="1829943" cy="834330"/>
          </a:xfrm>
          <a:prstGeom prst="rect">
            <a:avLst/>
          </a:prstGeom>
          <a:noFill/>
          <a:ln>
            <a:noFill/>
          </a:ln>
        </p:spPr>
      </p:pic>
      <p:pic>
        <p:nvPicPr>
          <p:cNvPr id="92" name="Google Shape;92;p13" descr="image.png"/>
          <p:cNvPicPr preferRelativeResize="0"/>
          <p:nvPr/>
        </p:nvPicPr>
        <p:blipFill rotWithShape="1">
          <a:blip r:embed="rId10">
            <a:alphaModFix/>
            <a:duotone>
              <a:prstClr val="black"/>
              <a:schemeClr val="accent1">
                <a:lumMod val="75000"/>
                <a:tint val="45000"/>
                <a:satMod val="400000"/>
              </a:schemeClr>
            </a:duotone>
          </a:blip>
          <a:srcRect/>
          <a:stretch/>
        </p:blipFill>
        <p:spPr>
          <a:xfrm>
            <a:off x="4162425" y="2630513"/>
            <a:ext cx="1790700" cy="834330"/>
          </a:xfrm>
          <a:prstGeom prst="rect">
            <a:avLst/>
          </a:prstGeom>
          <a:noFill/>
          <a:ln>
            <a:noFill/>
          </a:ln>
        </p:spPr>
      </p:pic>
      <p:pic>
        <p:nvPicPr>
          <p:cNvPr id="93" name="Google Shape;93;p13" descr="image.png"/>
          <p:cNvPicPr preferRelativeResize="0"/>
          <p:nvPr/>
        </p:nvPicPr>
        <p:blipFill rotWithShape="1">
          <a:blip r:embed="rId11">
            <a:alphaModFix/>
            <a:duotone>
              <a:prstClr val="black"/>
              <a:srgbClr val="0070C0">
                <a:tint val="45000"/>
                <a:satMod val="400000"/>
              </a:srgbClr>
            </a:duotone>
          </a:blip>
          <a:srcRect/>
          <a:stretch/>
        </p:blipFill>
        <p:spPr>
          <a:xfrm>
            <a:off x="6042853" y="2652263"/>
            <a:ext cx="1823907" cy="820123"/>
          </a:xfrm>
          <a:prstGeom prst="rect">
            <a:avLst/>
          </a:prstGeom>
          <a:noFill/>
          <a:ln>
            <a:noFill/>
          </a:ln>
        </p:spPr>
      </p:pic>
      <p:pic>
        <p:nvPicPr>
          <p:cNvPr id="94" name="Google Shape;94;p13" descr="image.png"/>
          <p:cNvPicPr preferRelativeResize="0"/>
          <p:nvPr/>
        </p:nvPicPr>
        <p:blipFill rotWithShape="1">
          <a:blip r:embed="rId12">
            <a:alphaModFix/>
            <a:duotone>
              <a:schemeClr val="accent1">
                <a:shade val="45000"/>
                <a:satMod val="135000"/>
              </a:schemeClr>
              <a:prstClr val="white"/>
            </a:duotone>
          </a:blip>
          <a:srcRect/>
          <a:stretch/>
        </p:blipFill>
        <p:spPr>
          <a:xfrm>
            <a:off x="7938064" y="2646342"/>
            <a:ext cx="1624017" cy="837892"/>
          </a:xfrm>
          <a:prstGeom prst="rect">
            <a:avLst/>
          </a:prstGeom>
          <a:noFill/>
          <a:ln>
            <a:noFill/>
          </a:ln>
        </p:spPr>
      </p:pic>
      <p:pic>
        <p:nvPicPr>
          <p:cNvPr id="95" name="Google Shape;95;p13" descr="image.png"/>
          <p:cNvPicPr preferRelativeResize="0"/>
          <p:nvPr/>
        </p:nvPicPr>
        <p:blipFill rotWithShape="1">
          <a:blip r:embed="rId13">
            <a:alphaModFix/>
            <a:duotone>
              <a:schemeClr val="accent5">
                <a:shade val="45000"/>
                <a:satMod val="135000"/>
              </a:schemeClr>
              <a:prstClr val="white"/>
            </a:duotone>
          </a:blip>
          <a:srcRect/>
          <a:stretch/>
        </p:blipFill>
        <p:spPr>
          <a:xfrm>
            <a:off x="9617235" y="2638056"/>
            <a:ext cx="1663793" cy="846178"/>
          </a:xfrm>
          <a:prstGeom prst="rect">
            <a:avLst/>
          </a:prstGeom>
          <a:noFill/>
          <a:ln>
            <a:noFill/>
          </a:ln>
        </p:spPr>
      </p:pic>
      <p:sp>
        <p:nvSpPr>
          <p:cNvPr id="97" name="Google Shape;97;p13"/>
          <p:cNvSpPr txBox="1"/>
          <p:nvPr/>
        </p:nvSpPr>
        <p:spPr>
          <a:xfrm>
            <a:off x="465549" y="2758968"/>
            <a:ext cx="1600200" cy="320601"/>
          </a:xfrm>
          <a:prstGeom prst="rect">
            <a:avLst/>
          </a:prstGeom>
          <a:noFill/>
          <a:ln>
            <a:noFill/>
          </a:ln>
        </p:spPr>
        <p:txBody>
          <a:bodyPr spcFirstLastPara="1" wrap="square" lIns="0" tIns="0" rIns="0" bIns="0" anchor="t" anchorCtr="0">
            <a:spAutoFit/>
          </a:bodyPr>
          <a:lstStyle/>
          <a:p>
            <a:pPr marL="0" marR="0" lvl="0" indent="0" algn="ctr" rtl="0">
              <a:spcBef>
                <a:spcPts val="100"/>
              </a:spcBef>
              <a:spcAft>
                <a:spcPts val="0"/>
              </a:spcAft>
              <a:buNone/>
            </a:pPr>
            <a:r>
              <a:rPr lang="en-US" sz="1000" b="1" dirty="0" err="1">
                <a:solidFill>
                  <a:schemeClr val="bg1"/>
                </a:solidFill>
                <a:latin typeface="微軟正黑體" panose="020B0604030504040204" pitchFamily="34" charset="-120"/>
                <a:ea typeface="微軟正黑體" panose="020B0604030504040204" pitchFamily="34" charset="-120"/>
                <a:sym typeface="Noto Sans TC"/>
              </a:rPr>
              <a:t>第一階段</a:t>
            </a:r>
            <a:r>
              <a:rPr lang="en-US" sz="1000" b="1" dirty="0">
                <a:solidFill>
                  <a:schemeClr val="bg1"/>
                </a:solidFill>
                <a:latin typeface="微軟正黑體" panose="020B0604030504040204" pitchFamily="34" charset="-120"/>
                <a:ea typeface="微軟正黑體" panose="020B0604030504040204" pitchFamily="34" charset="-120"/>
                <a:sym typeface="Noto Sans TC"/>
              </a:rPr>
              <a:t>：</a:t>
            </a:r>
            <a:br>
              <a:rPr lang="en-US" sz="1000" b="1" dirty="0">
                <a:solidFill>
                  <a:schemeClr val="bg1"/>
                </a:solidFill>
                <a:latin typeface="微軟正黑體" panose="020B0604030504040204" pitchFamily="34" charset="-120"/>
                <a:ea typeface="微軟正黑體" panose="020B0604030504040204" pitchFamily="34" charset="-120"/>
                <a:sym typeface="Calibri"/>
              </a:rPr>
            </a:br>
            <a:r>
              <a:rPr lang="en-US" sz="1000" b="1" dirty="0">
                <a:solidFill>
                  <a:schemeClr val="bg1"/>
                </a:solidFill>
                <a:latin typeface="微軟正黑體" panose="020B0604030504040204" pitchFamily="34" charset="-120"/>
                <a:ea typeface="微軟正黑體" panose="020B0604030504040204" pitchFamily="34" charset="-120"/>
                <a:sym typeface="Noto Sans TC"/>
              </a:rPr>
              <a:t> </a:t>
            </a:r>
            <a:r>
              <a:rPr lang="en-US" sz="1000" b="1" dirty="0" err="1">
                <a:solidFill>
                  <a:schemeClr val="bg1"/>
                </a:solidFill>
                <a:latin typeface="微軟正黑體" panose="020B0604030504040204" pitchFamily="34" charset="-120"/>
                <a:ea typeface="微軟正黑體" panose="020B0604030504040204" pitchFamily="34" charset="-120"/>
                <a:sym typeface="Noto Sans TC"/>
              </a:rPr>
              <a:t>啟動及初步準備</a:t>
            </a:r>
            <a:endParaRPr sz="1000" b="1" dirty="0">
              <a:solidFill>
                <a:schemeClr val="bg1"/>
              </a:solidFill>
              <a:latin typeface="微軟正黑體" panose="020B0604030504040204" pitchFamily="34" charset="-120"/>
              <a:ea typeface="微軟正黑體" panose="020B0604030504040204" pitchFamily="34" charset="-120"/>
            </a:endParaRPr>
          </a:p>
        </p:txBody>
      </p:sp>
      <p:sp>
        <p:nvSpPr>
          <p:cNvPr id="98" name="Google Shape;98;p13"/>
          <p:cNvSpPr txBox="1"/>
          <p:nvPr/>
        </p:nvSpPr>
        <p:spPr>
          <a:xfrm>
            <a:off x="428625" y="3149603"/>
            <a:ext cx="1600200" cy="166712"/>
          </a:xfrm>
          <a:prstGeom prst="rect">
            <a:avLst/>
          </a:prstGeom>
          <a:noFill/>
          <a:ln>
            <a:noFill/>
          </a:ln>
        </p:spPr>
        <p:txBody>
          <a:bodyPr spcFirstLastPara="1" wrap="square" lIns="0" tIns="0" rIns="0" bIns="0" anchor="t" anchorCtr="0">
            <a:spAutoFit/>
          </a:bodyPr>
          <a:lstStyle/>
          <a:p>
            <a:pPr marL="0" marR="0" lvl="0" indent="0" algn="ctr" rtl="0">
              <a:spcBef>
                <a:spcPts val="100"/>
              </a:spcBef>
              <a:spcAft>
                <a:spcPts val="0"/>
              </a:spcAft>
              <a:buNone/>
            </a:pPr>
            <a:r>
              <a:rPr lang="en-US" sz="1000" b="1" dirty="0">
                <a:solidFill>
                  <a:schemeClr val="bg1"/>
                </a:solidFill>
                <a:latin typeface="微軟正黑體" panose="020B0604030504040204" pitchFamily="34" charset="-120"/>
                <a:ea typeface="微軟正黑體" panose="020B0604030504040204" pitchFamily="34" charset="-120"/>
                <a:sym typeface="Roboto"/>
              </a:rPr>
              <a:t>LD – 210日</a:t>
            </a:r>
            <a:endParaRPr sz="1000" b="1" dirty="0">
              <a:solidFill>
                <a:schemeClr val="bg1"/>
              </a:solidFill>
              <a:latin typeface="微軟正黑體" panose="020B0604030504040204" pitchFamily="34" charset="-120"/>
              <a:ea typeface="微軟正黑體" panose="020B0604030504040204" pitchFamily="34" charset="-120"/>
            </a:endParaRPr>
          </a:p>
        </p:txBody>
      </p:sp>
      <p:sp>
        <p:nvSpPr>
          <p:cNvPr id="99" name="Google Shape;99;p13"/>
          <p:cNvSpPr txBox="1"/>
          <p:nvPr/>
        </p:nvSpPr>
        <p:spPr>
          <a:xfrm>
            <a:off x="2416683" y="2745698"/>
            <a:ext cx="1669542" cy="320601"/>
          </a:xfrm>
          <a:prstGeom prst="rect">
            <a:avLst/>
          </a:prstGeom>
          <a:noFill/>
          <a:ln>
            <a:noFill/>
          </a:ln>
        </p:spPr>
        <p:txBody>
          <a:bodyPr spcFirstLastPara="1" wrap="square" lIns="0" tIns="0" rIns="0" bIns="0" anchor="t" anchorCtr="0">
            <a:spAutoFit/>
          </a:bodyPr>
          <a:lstStyle/>
          <a:p>
            <a:pPr marL="0" marR="0" lvl="0" indent="0" algn="ctr" rtl="0">
              <a:spcBef>
                <a:spcPts val="100"/>
              </a:spcBef>
              <a:spcAft>
                <a:spcPts val="0"/>
              </a:spcAft>
              <a:buNone/>
            </a:pPr>
            <a:r>
              <a:rPr lang="en-US" sz="1000" b="1" dirty="0" err="1">
                <a:solidFill>
                  <a:schemeClr val="bg1"/>
                </a:solidFill>
                <a:latin typeface="微軟正黑體" panose="020B0604030504040204" pitchFamily="34" charset="-120"/>
                <a:ea typeface="微軟正黑體" panose="020B0604030504040204" pitchFamily="34" charset="-120"/>
                <a:sym typeface="Noto Sans TC"/>
              </a:rPr>
              <a:t>第二階段</a:t>
            </a:r>
            <a:r>
              <a:rPr lang="en-US" sz="1000" b="1" dirty="0">
                <a:solidFill>
                  <a:schemeClr val="bg1"/>
                </a:solidFill>
                <a:latin typeface="微軟正黑體" panose="020B0604030504040204" pitchFamily="34" charset="-120"/>
                <a:ea typeface="微軟正黑體" panose="020B0604030504040204" pitchFamily="34" charset="-120"/>
                <a:sym typeface="Noto Sans TC"/>
              </a:rPr>
              <a:t>：</a:t>
            </a:r>
            <a:br>
              <a:rPr lang="en-US" sz="1000" b="1" dirty="0">
                <a:solidFill>
                  <a:schemeClr val="bg1"/>
                </a:solidFill>
                <a:latin typeface="微軟正黑體" panose="020B0604030504040204" pitchFamily="34" charset="-120"/>
                <a:ea typeface="微軟正黑體" panose="020B0604030504040204" pitchFamily="34" charset="-120"/>
                <a:sym typeface="Calibri"/>
              </a:rPr>
            </a:br>
            <a:r>
              <a:rPr lang="en-US" sz="1000" b="1" dirty="0">
                <a:solidFill>
                  <a:schemeClr val="bg1"/>
                </a:solidFill>
                <a:latin typeface="微軟正黑體" panose="020B0604030504040204" pitchFamily="34" charset="-120"/>
                <a:ea typeface="微軟正黑體" panose="020B0604030504040204" pitchFamily="34" charset="-120"/>
                <a:sym typeface="Noto Sans TC"/>
              </a:rPr>
              <a:t> </a:t>
            </a:r>
            <a:r>
              <a:rPr lang="en-US" sz="1000" b="1" dirty="0" err="1">
                <a:solidFill>
                  <a:schemeClr val="bg1"/>
                </a:solidFill>
                <a:latin typeface="微軟正黑體" panose="020B0604030504040204" pitchFamily="34" charset="-120"/>
                <a:ea typeface="微軟正黑體" panose="020B0604030504040204" pitchFamily="34" charset="-120"/>
                <a:sym typeface="Noto Sans TC"/>
              </a:rPr>
              <a:t>文件編製及預測</a:t>
            </a:r>
            <a:endParaRPr sz="1000" b="1" dirty="0">
              <a:solidFill>
                <a:schemeClr val="bg1"/>
              </a:solidFill>
              <a:latin typeface="微軟正黑體" panose="020B0604030504040204" pitchFamily="34" charset="-120"/>
              <a:ea typeface="微軟正黑體" panose="020B0604030504040204" pitchFamily="34" charset="-120"/>
            </a:endParaRPr>
          </a:p>
        </p:txBody>
      </p:sp>
      <p:sp>
        <p:nvSpPr>
          <p:cNvPr id="100" name="Google Shape;100;p13"/>
          <p:cNvSpPr txBox="1"/>
          <p:nvPr/>
        </p:nvSpPr>
        <p:spPr>
          <a:xfrm>
            <a:off x="2374461" y="3169920"/>
            <a:ext cx="1600200" cy="166712"/>
          </a:xfrm>
          <a:prstGeom prst="rect">
            <a:avLst/>
          </a:prstGeom>
          <a:noFill/>
          <a:ln>
            <a:noFill/>
          </a:ln>
        </p:spPr>
        <p:txBody>
          <a:bodyPr spcFirstLastPara="1" wrap="square" lIns="0" tIns="0" rIns="0" bIns="0" anchor="t" anchorCtr="0">
            <a:spAutoFit/>
          </a:bodyPr>
          <a:lstStyle/>
          <a:p>
            <a:pPr marL="0" marR="0" lvl="0" indent="0" algn="ctr" rtl="0">
              <a:spcBef>
                <a:spcPts val="100"/>
              </a:spcBef>
              <a:spcAft>
                <a:spcPts val="0"/>
              </a:spcAft>
              <a:buNone/>
            </a:pPr>
            <a:r>
              <a:rPr lang="en-US" sz="1000" b="1" dirty="0">
                <a:solidFill>
                  <a:schemeClr val="bg1"/>
                </a:solidFill>
                <a:latin typeface="微軟正黑體" panose="020B0604030504040204" pitchFamily="34" charset="-120"/>
                <a:ea typeface="微軟正黑體" panose="020B0604030504040204" pitchFamily="34" charset="-120"/>
                <a:sym typeface="Roboto"/>
              </a:rPr>
              <a:t>LD – 180 至 – 81日</a:t>
            </a:r>
            <a:endParaRPr sz="1000" b="1" dirty="0">
              <a:solidFill>
                <a:schemeClr val="bg1"/>
              </a:solidFill>
              <a:latin typeface="微軟正黑體" panose="020B0604030504040204" pitchFamily="34" charset="-120"/>
              <a:ea typeface="微軟正黑體" panose="020B0604030504040204" pitchFamily="34" charset="-120"/>
            </a:endParaRPr>
          </a:p>
        </p:txBody>
      </p:sp>
      <p:pic>
        <p:nvPicPr>
          <p:cNvPr id="101" name="Google Shape;101;p13" descr="image.png"/>
          <p:cNvPicPr preferRelativeResize="0"/>
          <p:nvPr/>
        </p:nvPicPr>
        <p:blipFill rotWithShape="1">
          <a:blip r:embed="rId14">
            <a:alphaModFix/>
          </a:blip>
          <a:srcRect/>
          <a:stretch/>
        </p:blipFill>
        <p:spPr>
          <a:xfrm>
            <a:off x="5650425" y="2692576"/>
            <a:ext cx="228600" cy="228600"/>
          </a:xfrm>
          <a:prstGeom prst="rect">
            <a:avLst/>
          </a:prstGeom>
          <a:noFill/>
          <a:ln>
            <a:noFill/>
          </a:ln>
        </p:spPr>
      </p:pic>
      <p:sp>
        <p:nvSpPr>
          <p:cNvPr id="102" name="Google Shape;102;p13"/>
          <p:cNvSpPr txBox="1"/>
          <p:nvPr/>
        </p:nvSpPr>
        <p:spPr>
          <a:xfrm>
            <a:off x="4276725" y="2760790"/>
            <a:ext cx="1600200" cy="320601"/>
          </a:xfrm>
          <a:prstGeom prst="rect">
            <a:avLst/>
          </a:prstGeom>
          <a:noFill/>
          <a:ln>
            <a:noFill/>
          </a:ln>
        </p:spPr>
        <p:txBody>
          <a:bodyPr spcFirstLastPara="1" wrap="square" lIns="0" tIns="0" rIns="0" bIns="0" anchor="t" anchorCtr="0">
            <a:spAutoFit/>
          </a:bodyPr>
          <a:lstStyle/>
          <a:p>
            <a:pPr marL="0" marR="0" lvl="0" indent="0" algn="ctr" rtl="0">
              <a:spcBef>
                <a:spcPts val="100"/>
              </a:spcBef>
              <a:spcAft>
                <a:spcPts val="0"/>
              </a:spcAft>
              <a:buNone/>
            </a:pPr>
            <a:r>
              <a:rPr lang="en-US" sz="1000" b="1" dirty="0" err="1">
                <a:solidFill>
                  <a:schemeClr val="bg1"/>
                </a:solidFill>
                <a:latin typeface="微軟正黑體" panose="020B0604030504040204" pitchFamily="34" charset="-120"/>
                <a:ea typeface="微軟正黑體" panose="020B0604030504040204" pitchFamily="34" charset="-120"/>
                <a:sym typeface="Noto Sans TC"/>
              </a:rPr>
              <a:t>第三階段</a:t>
            </a:r>
            <a:r>
              <a:rPr lang="en-US" sz="1000" b="1" dirty="0">
                <a:solidFill>
                  <a:schemeClr val="bg1"/>
                </a:solidFill>
                <a:latin typeface="微軟正黑體" panose="020B0604030504040204" pitchFamily="34" charset="-120"/>
                <a:ea typeface="微軟正黑體" panose="020B0604030504040204" pitchFamily="34" charset="-120"/>
                <a:sym typeface="Noto Sans TC"/>
              </a:rPr>
              <a:t>：</a:t>
            </a:r>
            <a:br>
              <a:rPr lang="en-US" sz="1000" b="1" dirty="0">
                <a:solidFill>
                  <a:schemeClr val="bg1"/>
                </a:solidFill>
                <a:latin typeface="微軟正黑體" panose="020B0604030504040204" pitchFamily="34" charset="-120"/>
                <a:ea typeface="微軟正黑體" panose="020B0604030504040204" pitchFamily="34" charset="-120"/>
                <a:sym typeface="Calibri"/>
              </a:rPr>
            </a:br>
            <a:r>
              <a:rPr lang="en-US" sz="1000" b="1" dirty="0">
                <a:solidFill>
                  <a:schemeClr val="bg1"/>
                </a:solidFill>
                <a:latin typeface="微軟正黑體" panose="020B0604030504040204" pitchFamily="34" charset="-120"/>
                <a:ea typeface="微軟正黑體" panose="020B0604030504040204" pitchFamily="34" charset="-120"/>
                <a:sym typeface="Noto Sans TC"/>
              </a:rPr>
              <a:t> A1提交及監管審批</a:t>
            </a:r>
            <a:endParaRPr sz="1000" b="1" dirty="0">
              <a:solidFill>
                <a:schemeClr val="bg1"/>
              </a:solidFill>
              <a:latin typeface="微軟正黑體" panose="020B0604030504040204" pitchFamily="34" charset="-120"/>
              <a:ea typeface="微軟正黑體" panose="020B0604030504040204" pitchFamily="34" charset="-120"/>
            </a:endParaRPr>
          </a:p>
        </p:txBody>
      </p:sp>
      <p:sp>
        <p:nvSpPr>
          <p:cNvPr id="103" name="Google Shape;103;p13"/>
          <p:cNvSpPr txBox="1"/>
          <p:nvPr/>
        </p:nvSpPr>
        <p:spPr>
          <a:xfrm>
            <a:off x="4240378" y="3188045"/>
            <a:ext cx="1600200" cy="166712"/>
          </a:xfrm>
          <a:prstGeom prst="rect">
            <a:avLst/>
          </a:prstGeom>
          <a:noFill/>
          <a:ln>
            <a:noFill/>
          </a:ln>
        </p:spPr>
        <p:txBody>
          <a:bodyPr spcFirstLastPara="1" wrap="square" lIns="0" tIns="0" rIns="0" bIns="0" anchor="t" anchorCtr="0">
            <a:spAutoFit/>
          </a:bodyPr>
          <a:lstStyle/>
          <a:p>
            <a:pPr marL="0" marR="0" lvl="0" indent="0" algn="ctr" rtl="0">
              <a:spcBef>
                <a:spcPts val="100"/>
              </a:spcBef>
              <a:spcAft>
                <a:spcPts val="0"/>
              </a:spcAft>
              <a:buNone/>
            </a:pPr>
            <a:r>
              <a:rPr lang="en-US" sz="1000" b="1" dirty="0">
                <a:solidFill>
                  <a:schemeClr val="bg1"/>
                </a:solidFill>
                <a:latin typeface="微軟正黑體" panose="020B0604030504040204" pitchFamily="34" charset="-120"/>
                <a:ea typeface="微軟正黑體" panose="020B0604030504040204" pitchFamily="34" charset="-120"/>
                <a:sym typeface="Roboto"/>
              </a:rPr>
              <a:t>LD – 80 至 – 22日</a:t>
            </a:r>
            <a:endParaRPr sz="1000" b="1" dirty="0">
              <a:solidFill>
                <a:schemeClr val="bg1"/>
              </a:solidFill>
              <a:latin typeface="微軟正黑體" panose="020B0604030504040204" pitchFamily="34" charset="-120"/>
              <a:ea typeface="微軟正黑體" panose="020B0604030504040204" pitchFamily="34" charset="-120"/>
            </a:endParaRPr>
          </a:p>
        </p:txBody>
      </p:sp>
      <p:sp>
        <p:nvSpPr>
          <p:cNvPr id="104" name="Google Shape;104;p13"/>
          <p:cNvSpPr txBox="1"/>
          <p:nvPr/>
        </p:nvSpPr>
        <p:spPr>
          <a:xfrm>
            <a:off x="6120191" y="2783661"/>
            <a:ext cx="1600200" cy="320601"/>
          </a:xfrm>
          <a:prstGeom prst="rect">
            <a:avLst/>
          </a:prstGeom>
          <a:noFill/>
          <a:ln>
            <a:noFill/>
          </a:ln>
        </p:spPr>
        <p:txBody>
          <a:bodyPr spcFirstLastPara="1" wrap="square" lIns="0" tIns="0" rIns="0" bIns="0" anchor="t" anchorCtr="0">
            <a:spAutoFit/>
          </a:bodyPr>
          <a:lstStyle/>
          <a:p>
            <a:pPr marL="0" marR="0" lvl="0" indent="0" algn="ctr" rtl="0">
              <a:spcBef>
                <a:spcPts val="100"/>
              </a:spcBef>
              <a:spcAft>
                <a:spcPts val="0"/>
              </a:spcAft>
              <a:buNone/>
            </a:pPr>
            <a:r>
              <a:rPr lang="en-US" sz="1000" b="1" dirty="0" err="1">
                <a:solidFill>
                  <a:schemeClr val="bg1"/>
                </a:solidFill>
                <a:latin typeface="微軟正黑體" panose="020B0604030504040204" pitchFamily="34" charset="-120"/>
                <a:ea typeface="微軟正黑體" panose="020B0604030504040204" pitchFamily="34" charset="-120"/>
                <a:sym typeface="Noto Sans TC"/>
              </a:rPr>
              <a:t>第四階段</a:t>
            </a:r>
            <a:r>
              <a:rPr lang="en-US" sz="1000" b="1" dirty="0">
                <a:solidFill>
                  <a:schemeClr val="bg1"/>
                </a:solidFill>
                <a:latin typeface="微軟正黑體" panose="020B0604030504040204" pitchFamily="34" charset="-120"/>
                <a:ea typeface="微軟正黑體" panose="020B0604030504040204" pitchFamily="34" charset="-120"/>
                <a:sym typeface="Noto Sans TC"/>
              </a:rPr>
              <a:t>：</a:t>
            </a:r>
            <a:br>
              <a:rPr lang="en-US" sz="1000" b="1" dirty="0">
                <a:solidFill>
                  <a:schemeClr val="bg1"/>
                </a:solidFill>
                <a:latin typeface="微軟正黑體" panose="020B0604030504040204" pitchFamily="34" charset="-120"/>
                <a:ea typeface="微軟正黑體" panose="020B0604030504040204" pitchFamily="34" charset="-120"/>
                <a:sym typeface="Calibri"/>
              </a:rPr>
            </a:br>
            <a:r>
              <a:rPr lang="en-US" sz="1000" b="1" dirty="0">
                <a:solidFill>
                  <a:schemeClr val="bg1"/>
                </a:solidFill>
                <a:latin typeface="微軟正黑體" panose="020B0604030504040204" pitchFamily="34" charset="-120"/>
                <a:ea typeface="微軟正黑體" panose="020B0604030504040204" pitchFamily="34" charset="-120"/>
                <a:sym typeface="Noto Sans TC"/>
              </a:rPr>
              <a:t> </a:t>
            </a:r>
            <a:r>
              <a:rPr lang="en-US" sz="1000" b="1" dirty="0" err="1">
                <a:solidFill>
                  <a:schemeClr val="bg1"/>
                </a:solidFill>
                <a:latin typeface="微軟正黑體" panose="020B0604030504040204" pitchFamily="34" charset="-120"/>
                <a:ea typeface="微軟正黑體" panose="020B0604030504040204" pitchFamily="34" charset="-120"/>
                <a:sym typeface="Noto Sans TC"/>
              </a:rPr>
              <a:t>聆訊、營銷及定價</a:t>
            </a:r>
            <a:endParaRPr sz="1000" b="1" dirty="0">
              <a:solidFill>
                <a:schemeClr val="bg1"/>
              </a:solidFill>
              <a:latin typeface="微軟正黑體" panose="020B0604030504040204" pitchFamily="34" charset="-120"/>
              <a:ea typeface="微軟正黑體" panose="020B0604030504040204" pitchFamily="34" charset="-120"/>
            </a:endParaRPr>
          </a:p>
        </p:txBody>
      </p:sp>
      <p:sp>
        <p:nvSpPr>
          <p:cNvPr id="105" name="Google Shape;105;p13"/>
          <p:cNvSpPr txBox="1"/>
          <p:nvPr/>
        </p:nvSpPr>
        <p:spPr>
          <a:xfrm>
            <a:off x="6115241" y="3176734"/>
            <a:ext cx="1600200" cy="166712"/>
          </a:xfrm>
          <a:prstGeom prst="rect">
            <a:avLst/>
          </a:prstGeom>
          <a:noFill/>
          <a:ln>
            <a:noFill/>
          </a:ln>
        </p:spPr>
        <p:txBody>
          <a:bodyPr spcFirstLastPara="1" wrap="square" lIns="0" tIns="0" rIns="0" bIns="0" anchor="t" anchorCtr="0">
            <a:spAutoFit/>
          </a:bodyPr>
          <a:lstStyle/>
          <a:p>
            <a:pPr marL="0" marR="0" lvl="0" indent="0" algn="ctr" rtl="0">
              <a:spcBef>
                <a:spcPts val="100"/>
              </a:spcBef>
              <a:spcAft>
                <a:spcPts val="0"/>
              </a:spcAft>
              <a:buNone/>
            </a:pPr>
            <a:r>
              <a:rPr lang="en-US" sz="1000" b="1" dirty="0">
                <a:solidFill>
                  <a:schemeClr val="bg1"/>
                </a:solidFill>
                <a:latin typeface="微軟正黑體" panose="020B0604030504040204" pitchFamily="34" charset="-120"/>
                <a:ea typeface="微軟正黑體" panose="020B0604030504040204" pitchFamily="34" charset="-120"/>
                <a:sym typeface="Roboto"/>
              </a:rPr>
              <a:t>LD – 18 至 – 5日</a:t>
            </a:r>
            <a:endParaRPr sz="1000" b="1" dirty="0">
              <a:solidFill>
                <a:schemeClr val="bg1"/>
              </a:solidFill>
              <a:latin typeface="微軟正黑體" panose="020B0604030504040204" pitchFamily="34" charset="-120"/>
              <a:ea typeface="微軟正黑體" panose="020B0604030504040204" pitchFamily="34" charset="-120"/>
            </a:endParaRPr>
          </a:p>
        </p:txBody>
      </p:sp>
      <p:pic>
        <p:nvPicPr>
          <p:cNvPr id="106" name="Google Shape;106;p13" descr="image.png"/>
          <p:cNvPicPr preferRelativeResize="0"/>
          <p:nvPr/>
        </p:nvPicPr>
        <p:blipFill rotWithShape="1">
          <a:blip r:embed="rId15">
            <a:alphaModFix/>
          </a:blip>
          <a:srcRect/>
          <a:stretch/>
        </p:blipFill>
        <p:spPr>
          <a:xfrm>
            <a:off x="9258491" y="2657681"/>
            <a:ext cx="228600" cy="228600"/>
          </a:xfrm>
          <a:prstGeom prst="rect">
            <a:avLst/>
          </a:prstGeom>
          <a:noFill/>
          <a:ln>
            <a:noFill/>
          </a:ln>
        </p:spPr>
      </p:pic>
      <p:sp>
        <p:nvSpPr>
          <p:cNvPr id="107" name="Google Shape;107;p13"/>
          <p:cNvSpPr txBox="1"/>
          <p:nvPr/>
        </p:nvSpPr>
        <p:spPr>
          <a:xfrm>
            <a:off x="7966141" y="2751238"/>
            <a:ext cx="1600200" cy="320601"/>
          </a:xfrm>
          <a:prstGeom prst="rect">
            <a:avLst/>
          </a:prstGeom>
          <a:noFill/>
          <a:ln>
            <a:noFill/>
          </a:ln>
        </p:spPr>
        <p:txBody>
          <a:bodyPr spcFirstLastPara="1" wrap="square" lIns="0" tIns="0" rIns="0" bIns="0" anchor="t" anchorCtr="0">
            <a:spAutoFit/>
          </a:bodyPr>
          <a:lstStyle/>
          <a:p>
            <a:pPr marL="0" marR="0" lvl="0" indent="0" algn="ctr" rtl="0">
              <a:spcBef>
                <a:spcPts val="100"/>
              </a:spcBef>
              <a:spcAft>
                <a:spcPts val="0"/>
              </a:spcAft>
              <a:buNone/>
            </a:pPr>
            <a:r>
              <a:rPr lang="en-US" sz="1000" b="1" dirty="0" err="1">
                <a:solidFill>
                  <a:schemeClr val="bg1"/>
                </a:solidFill>
                <a:latin typeface="微軟正黑體" panose="020B0604030504040204" pitchFamily="34" charset="-120"/>
                <a:ea typeface="微軟正黑體" panose="020B0604030504040204" pitchFamily="34" charset="-120"/>
                <a:sym typeface="Noto Sans TC"/>
              </a:rPr>
              <a:t>第五階段</a:t>
            </a:r>
            <a:r>
              <a:rPr lang="en-US" sz="1000" b="1" dirty="0">
                <a:solidFill>
                  <a:schemeClr val="bg1"/>
                </a:solidFill>
                <a:latin typeface="微軟正黑體" panose="020B0604030504040204" pitchFamily="34" charset="-120"/>
                <a:ea typeface="微軟正黑體" panose="020B0604030504040204" pitchFamily="34" charset="-120"/>
                <a:sym typeface="Noto Sans TC"/>
              </a:rPr>
              <a:t>：</a:t>
            </a:r>
            <a:br>
              <a:rPr lang="en-US" sz="1000" b="1" dirty="0">
                <a:solidFill>
                  <a:schemeClr val="bg1"/>
                </a:solidFill>
                <a:latin typeface="微軟正黑體" panose="020B0604030504040204" pitchFamily="34" charset="-120"/>
                <a:ea typeface="微軟正黑體" panose="020B0604030504040204" pitchFamily="34" charset="-120"/>
                <a:sym typeface="Calibri"/>
              </a:rPr>
            </a:br>
            <a:r>
              <a:rPr lang="en-US" sz="1000" b="1" dirty="0">
                <a:solidFill>
                  <a:schemeClr val="bg1"/>
                </a:solidFill>
                <a:latin typeface="微軟正黑體" panose="020B0604030504040204" pitchFamily="34" charset="-120"/>
                <a:ea typeface="微軟正黑體" panose="020B0604030504040204" pitchFamily="34" charset="-120"/>
                <a:sym typeface="Noto Sans TC"/>
              </a:rPr>
              <a:t> </a:t>
            </a:r>
            <a:r>
              <a:rPr lang="en-US" sz="1000" b="1" dirty="0" err="1">
                <a:solidFill>
                  <a:schemeClr val="bg1"/>
                </a:solidFill>
                <a:latin typeface="微軟正黑體" panose="020B0604030504040204" pitchFamily="34" charset="-120"/>
                <a:ea typeface="微軟正黑體" panose="020B0604030504040204" pitchFamily="34" charset="-120"/>
                <a:sym typeface="Noto Sans TC"/>
              </a:rPr>
              <a:t>最終分配至上市</a:t>
            </a:r>
            <a:endParaRPr sz="1000" b="1" dirty="0">
              <a:solidFill>
                <a:schemeClr val="bg1"/>
              </a:solidFill>
              <a:latin typeface="微軟正黑體" panose="020B0604030504040204" pitchFamily="34" charset="-120"/>
              <a:ea typeface="微軟正黑體" panose="020B0604030504040204" pitchFamily="34" charset="-120"/>
            </a:endParaRPr>
          </a:p>
        </p:txBody>
      </p:sp>
      <p:sp>
        <p:nvSpPr>
          <p:cNvPr id="108" name="Google Shape;108;p13"/>
          <p:cNvSpPr txBox="1"/>
          <p:nvPr/>
        </p:nvSpPr>
        <p:spPr>
          <a:xfrm>
            <a:off x="7969189" y="3149603"/>
            <a:ext cx="1600200" cy="166712"/>
          </a:xfrm>
          <a:prstGeom prst="rect">
            <a:avLst/>
          </a:prstGeom>
          <a:noFill/>
          <a:ln>
            <a:noFill/>
          </a:ln>
        </p:spPr>
        <p:txBody>
          <a:bodyPr spcFirstLastPara="1" wrap="square" lIns="0" tIns="0" rIns="0" bIns="0" anchor="t" anchorCtr="0">
            <a:spAutoFit/>
          </a:bodyPr>
          <a:lstStyle/>
          <a:p>
            <a:pPr marL="0" marR="0" lvl="0" indent="0" algn="ctr" rtl="0">
              <a:spcBef>
                <a:spcPts val="100"/>
              </a:spcBef>
              <a:spcAft>
                <a:spcPts val="0"/>
              </a:spcAft>
              <a:buNone/>
            </a:pPr>
            <a:r>
              <a:rPr lang="en-US" sz="1000" b="1" dirty="0">
                <a:solidFill>
                  <a:schemeClr val="bg1"/>
                </a:solidFill>
                <a:latin typeface="微軟正黑體" panose="020B0604030504040204" pitchFamily="34" charset="-120"/>
                <a:ea typeface="微軟正黑體" panose="020B0604030504040204" pitchFamily="34" charset="-120"/>
                <a:sym typeface="Roboto"/>
              </a:rPr>
              <a:t>LD – 1日 至 LD</a:t>
            </a:r>
            <a:endParaRPr sz="1000" b="1" dirty="0">
              <a:solidFill>
                <a:schemeClr val="bg1"/>
              </a:solidFill>
              <a:latin typeface="微軟正黑體" panose="020B0604030504040204" pitchFamily="34" charset="-120"/>
              <a:ea typeface="微軟正黑體" panose="020B0604030504040204" pitchFamily="34" charset="-120"/>
            </a:endParaRPr>
          </a:p>
        </p:txBody>
      </p:sp>
      <p:sp>
        <p:nvSpPr>
          <p:cNvPr id="109" name="Google Shape;109;p13"/>
          <p:cNvSpPr txBox="1"/>
          <p:nvPr/>
        </p:nvSpPr>
        <p:spPr>
          <a:xfrm>
            <a:off x="9678351" y="2751238"/>
            <a:ext cx="1600200" cy="320601"/>
          </a:xfrm>
          <a:prstGeom prst="rect">
            <a:avLst/>
          </a:prstGeom>
          <a:noFill/>
          <a:ln>
            <a:noFill/>
          </a:ln>
        </p:spPr>
        <p:txBody>
          <a:bodyPr spcFirstLastPara="1" wrap="square" lIns="0" tIns="0" rIns="0" bIns="0" anchor="t" anchorCtr="0">
            <a:spAutoFit/>
          </a:bodyPr>
          <a:lstStyle/>
          <a:p>
            <a:pPr marL="0" marR="0" lvl="0" indent="0" algn="ctr" rtl="0">
              <a:spcBef>
                <a:spcPts val="100"/>
              </a:spcBef>
              <a:spcAft>
                <a:spcPts val="0"/>
              </a:spcAft>
              <a:buNone/>
            </a:pPr>
            <a:r>
              <a:rPr lang="en-US" sz="1000" b="1" dirty="0" err="1">
                <a:solidFill>
                  <a:schemeClr val="bg1"/>
                </a:solidFill>
                <a:latin typeface="微軟正黑體" panose="020B0604030504040204" pitchFamily="34" charset="-120"/>
                <a:ea typeface="微軟正黑體" panose="020B0604030504040204" pitchFamily="34" charset="-120"/>
                <a:sym typeface="Noto Sans TC"/>
              </a:rPr>
              <a:t>第六階段</a:t>
            </a:r>
            <a:r>
              <a:rPr lang="en-US" sz="1000" b="1" dirty="0">
                <a:solidFill>
                  <a:schemeClr val="bg1"/>
                </a:solidFill>
                <a:latin typeface="微軟正黑體" panose="020B0604030504040204" pitchFamily="34" charset="-120"/>
                <a:ea typeface="微軟正黑體" panose="020B0604030504040204" pitchFamily="34" charset="-120"/>
                <a:sym typeface="Noto Sans TC"/>
              </a:rPr>
              <a:t>：</a:t>
            </a:r>
            <a:br>
              <a:rPr lang="en-US" sz="1000" b="1" dirty="0">
                <a:solidFill>
                  <a:schemeClr val="bg1"/>
                </a:solidFill>
                <a:latin typeface="微軟正黑體" panose="020B0604030504040204" pitchFamily="34" charset="-120"/>
                <a:ea typeface="微軟正黑體" panose="020B0604030504040204" pitchFamily="34" charset="-120"/>
                <a:sym typeface="Calibri"/>
              </a:rPr>
            </a:br>
            <a:r>
              <a:rPr lang="en-US" sz="1000" b="1" dirty="0">
                <a:solidFill>
                  <a:schemeClr val="bg1"/>
                </a:solidFill>
                <a:latin typeface="微軟正黑體" panose="020B0604030504040204" pitchFamily="34" charset="-120"/>
                <a:ea typeface="微軟正黑體" panose="020B0604030504040204" pitchFamily="34" charset="-120"/>
                <a:sym typeface="Noto Sans TC"/>
              </a:rPr>
              <a:t> </a:t>
            </a:r>
            <a:r>
              <a:rPr lang="en-US" sz="1000" b="1" dirty="0" err="1">
                <a:solidFill>
                  <a:schemeClr val="bg1"/>
                </a:solidFill>
                <a:latin typeface="微軟正黑體" panose="020B0604030504040204" pitchFamily="34" charset="-120"/>
                <a:ea typeface="微軟正黑體" panose="020B0604030504040204" pitchFamily="34" charset="-120"/>
                <a:sym typeface="Noto Sans TC"/>
              </a:rPr>
              <a:t>上市後</a:t>
            </a:r>
            <a:endParaRPr sz="1000" b="1" dirty="0">
              <a:solidFill>
                <a:schemeClr val="bg1"/>
              </a:solidFill>
              <a:latin typeface="微軟正黑體" panose="020B0604030504040204" pitchFamily="34" charset="-120"/>
              <a:ea typeface="微軟正黑體" panose="020B0604030504040204" pitchFamily="34" charset="-120"/>
            </a:endParaRPr>
          </a:p>
        </p:txBody>
      </p:sp>
      <p:sp>
        <p:nvSpPr>
          <p:cNvPr id="110" name="Google Shape;110;p13"/>
          <p:cNvSpPr txBox="1"/>
          <p:nvPr/>
        </p:nvSpPr>
        <p:spPr>
          <a:xfrm>
            <a:off x="9664298" y="3176734"/>
            <a:ext cx="1600200" cy="166712"/>
          </a:xfrm>
          <a:prstGeom prst="rect">
            <a:avLst/>
          </a:prstGeom>
          <a:noFill/>
          <a:ln>
            <a:noFill/>
          </a:ln>
        </p:spPr>
        <p:txBody>
          <a:bodyPr spcFirstLastPara="1" wrap="square" lIns="0" tIns="0" rIns="0" bIns="0" anchor="t" anchorCtr="0">
            <a:spAutoFit/>
          </a:bodyPr>
          <a:lstStyle/>
          <a:p>
            <a:pPr marL="0" marR="0" lvl="0" indent="0" algn="ctr" rtl="0">
              <a:spcBef>
                <a:spcPts val="100"/>
              </a:spcBef>
              <a:spcAft>
                <a:spcPts val="0"/>
              </a:spcAft>
              <a:buNone/>
            </a:pPr>
            <a:r>
              <a:rPr lang="en-US" sz="1000" b="1" dirty="0">
                <a:solidFill>
                  <a:schemeClr val="bg1"/>
                </a:solidFill>
                <a:latin typeface="微軟正黑體" panose="020B0604030504040204" pitchFamily="34" charset="-120"/>
                <a:ea typeface="微軟正黑體" panose="020B0604030504040204" pitchFamily="34" charset="-120"/>
                <a:sym typeface="Roboto"/>
              </a:rPr>
              <a:t>LD + 22日</a:t>
            </a:r>
            <a:endParaRPr sz="1000" b="1" dirty="0">
              <a:solidFill>
                <a:schemeClr val="bg1"/>
              </a:solidFill>
              <a:latin typeface="微軟正黑體" panose="020B0604030504040204" pitchFamily="34" charset="-120"/>
              <a:ea typeface="微軟正黑體" panose="020B0604030504040204" pitchFamily="34" charset="-120"/>
            </a:endParaRPr>
          </a:p>
        </p:txBody>
      </p:sp>
      <p:sp>
        <p:nvSpPr>
          <p:cNvPr id="112" name="Google Shape;112;p13"/>
          <p:cNvSpPr txBox="1"/>
          <p:nvPr/>
        </p:nvSpPr>
        <p:spPr>
          <a:xfrm>
            <a:off x="539305" y="3647312"/>
            <a:ext cx="1447800" cy="430887"/>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啟動會議</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(Kick-off meeting)</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14" name="Google Shape;114;p13"/>
          <p:cNvSpPr txBox="1"/>
          <p:nvPr/>
        </p:nvSpPr>
        <p:spPr>
          <a:xfrm>
            <a:off x="527347" y="3996912"/>
            <a:ext cx="1447800" cy="430887"/>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向聯交所提交保薦人委聘書</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16" name="Google Shape;116;p13"/>
          <p:cNvSpPr txBox="1"/>
          <p:nvPr/>
        </p:nvSpPr>
        <p:spPr>
          <a:xfrm>
            <a:off x="524966" y="4379386"/>
            <a:ext cx="1447800" cy="430887"/>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開始法律及財務盡職調查</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18" name="Google Shape;118;p13"/>
          <p:cNvSpPr txBox="1"/>
          <p:nvPr/>
        </p:nvSpPr>
        <p:spPr>
          <a:xfrm>
            <a:off x="539305" y="4764779"/>
            <a:ext cx="1447800" cy="215444"/>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開始草擬文件</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20" name="Google Shape;120;p13"/>
          <p:cNvSpPr txBox="1"/>
          <p:nvPr/>
        </p:nvSpPr>
        <p:spPr>
          <a:xfrm>
            <a:off x="2450661" y="3647312"/>
            <a:ext cx="1447800" cy="861774"/>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180：</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開始編製上市申請文件、盈利預測及現金流量預測</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22" name="Google Shape;122;p13"/>
          <p:cNvSpPr txBox="1"/>
          <p:nvPr/>
        </p:nvSpPr>
        <p:spPr>
          <a:xfrm>
            <a:off x="2462663" y="4468568"/>
            <a:ext cx="1447800" cy="430887"/>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開始驗證</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(Verification)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程序</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24" name="Google Shape;124;p13"/>
          <p:cNvSpPr txBox="1"/>
          <p:nvPr/>
        </p:nvSpPr>
        <p:spPr>
          <a:xfrm>
            <a:off x="2456757" y="4918530"/>
            <a:ext cx="1447800" cy="646331"/>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120：</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完成首次公開招股前投資</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(Pre-IPO)</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26" name="Google Shape;126;p13"/>
          <p:cNvSpPr txBox="1"/>
          <p:nvPr/>
        </p:nvSpPr>
        <p:spPr>
          <a:xfrm>
            <a:off x="2457139" y="5543418"/>
            <a:ext cx="1447800" cy="430887"/>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81：</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驗證工作基本完成</a:t>
            </a:r>
            <a:endParaRPr sz="1000" dirty="0">
              <a:solidFill>
                <a:schemeClr val="tx1"/>
              </a:solidFill>
              <a:latin typeface="微軟正黑體" panose="020B0604030504040204" pitchFamily="34" charset="-120"/>
              <a:ea typeface="微軟正黑體" panose="020B0604030504040204" pitchFamily="34" charset="-120"/>
            </a:endParaRPr>
          </a:p>
        </p:txBody>
      </p:sp>
      <p:pic>
        <p:nvPicPr>
          <p:cNvPr id="127" name="Google Shape;127;p13" descr="image.png"/>
          <p:cNvPicPr preferRelativeResize="0"/>
          <p:nvPr/>
        </p:nvPicPr>
        <p:blipFill rotWithShape="1">
          <a:blip r:embed="rId16">
            <a:alphaModFix/>
          </a:blip>
          <a:srcRect/>
          <a:stretch/>
        </p:blipFill>
        <p:spPr>
          <a:xfrm>
            <a:off x="5706428" y="2764776"/>
            <a:ext cx="114300" cy="114300"/>
          </a:xfrm>
          <a:prstGeom prst="rect">
            <a:avLst/>
          </a:prstGeom>
          <a:noFill/>
          <a:ln>
            <a:noFill/>
          </a:ln>
        </p:spPr>
      </p:pic>
      <p:sp>
        <p:nvSpPr>
          <p:cNvPr id="128" name="Google Shape;128;p13"/>
          <p:cNvSpPr txBox="1"/>
          <p:nvPr/>
        </p:nvSpPr>
        <p:spPr>
          <a:xfrm>
            <a:off x="4270632" y="3658433"/>
            <a:ext cx="1596768" cy="430887"/>
          </a:xfrm>
          <a:prstGeom prst="rect">
            <a:avLst/>
          </a:prstGeom>
          <a:noFill/>
          <a:ln>
            <a:noFill/>
          </a:ln>
        </p:spPr>
        <p:txBody>
          <a:bodyPr spcFirstLastPara="1" wrap="square" lIns="152400"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v"/>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80：</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A1提交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向聯交所提交上市申請</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30" name="Google Shape;130;p13"/>
          <p:cNvSpPr txBox="1"/>
          <p:nvPr/>
        </p:nvSpPr>
        <p:spPr>
          <a:xfrm>
            <a:off x="4333875" y="4163942"/>
            <a:ext cx="1447800" cy="646331"/>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79：</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於聯交所網站刊發申請版本招股章程</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32" name="Google Shape;132;p13"/>
          <p:cNvSpPr txBox="1"/>
          <p:nvPr/>
        </p:nvSpPr>
        <p:spPr>
          <a:xfrm>
            <a:off x="4334065" y="4816509"/>
            <a:ext cx="1447800" cy="861774"/>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持續進行</a:t>
            </a: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監管機構審核，專業團隊回覆意見；繼續盡職調查</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34" name="Google Shape;134;p13"/>
          <p:cNvSpPr txBox="1"/>
          <p:nvPr/>
        </p:nvSpPr>
        <p:spPr>
          <a:xfrm>
            <a:off x="4337305" y="5661830"/>
            <a:ext cx="1447800" cy="646331"/>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26：</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提交中國證監會備案完成通知及豁免申請</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35" name="Google Shape;135;p13"/>
          <p:cNvSpPr txBox="1"/>
          <p:nvPr/>
        </p:nvSpPr>
        <p:spPr>
          <a:xfrm>
            <a:off x="6115241" y="3647312"/>
            <a:ext cx="1447800" cy="430887"/>
          </a:xfrm>
          <a:prstGeom prst="rect">
            <a:avLst/>
          </a:prstGeom>
          <a:noFill/>
          <a:ln>
            <a:noFill/>
          </a:ln>
        </p:spPr>
        <p:txBody>
          <a:bodyPr spcFirstLastPara="1" wrap="square" lIns="152400"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v"/>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18：</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上市聆訊</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(Listing Hearing)</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37" name="Google Shape;137;p13"/>
          <p:cNvSpPr txBox="1"/>
          <p:nvPr/>
        </p:nvSpPr>
        <p:spPr>
          <a:xfrm>
            <a:off x="6162675" y="4086291"/>
            <a:ext cx="1447800" cy="430887"/>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15：</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刊發聆訊後資料集</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(PHIP)</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39" name="Google Shape;139;p13"/>
          <p:cNvSpPr txBox="1"/>
          <p:nvPr/>
        </p:nvSpPr>
        <p:spPr>
          <a:xfrm>
            <a:off x="6162675" y="4509086"/>
            <a:ext cx="1447800" cy="430887"/>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14：</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開始預路演及國際發售</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41" name="Google Shape;141;p13"/>
          <p:cNvSpPr txBox="1"/>
          <p:nvPr/>
        </p:nvSpPr>
        <p:spPr>
          <a:xfrm>
            <a:off x="6177086" y="4939973"/>
            <a:ext cx="1447800" cy="430887"/>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10：</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簽署香港包銷協議</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43" name="Google Shape;143;p13"/>
          <p:cNvSpPr txBox="1"/>
          <p:nvPr/>
        </p:nvSpPr>
        <p:spPr>
          <a:xfrm>
            <a:off x="6162675" y="5390533"/>
            <a:ext cx="1447800" cy="646331"/>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8：</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招股章程註冊及刊發；開始香港公開發售</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45" name="Google Shape;145;p13"/>
          <p:cNvSpPr txBox="1"/>
          <p:nvPr/>
        </p:nvSpPr>
        <p:spPr>
          <a:xfrm>
            <a:off x="6177086" y="6046113"/>
            <a:ext cx="1447800" cy="430887"/>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5：</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發售結束；定價</a:t>
            </a:r>
            <a:endParaRPr sz="1000" dirty="0">
              <a:solidFill>
                <a:schemeClr val="tx1"/>
              </a:solidFill>
              <a:latin typeface="微軟正黑體" panose="020B0604030504040204" pitchFamily="34" charset="-120"/>
              <a:ea typeface="微軟正黑體" panose="020B0604030504040204" pitchFamily="34" charset="-120"/>
            </a:endParaRPr>
          </a:p>
        </p:txBody>
      </p:sp>
      <p:pic>
        <p:nvPicPr>
          <p:cNvPr id="146" name="Google Shape;146;p13" descr="image.png"/>
          <p:cNvPicPr preferRelativeResize="0"/>
          <p:nvPr/>
        </p:nvPicPr>
        <p:blipFill rotWithShape="1">
          <a:blip r:embed="rId17">
            <a:alphaModFix/>
          </a:blip>
          <a:srcRect/>
          <a:stretch/>
        </p:blipFill>
        <p:spPr>
          <a:xfrm>
            <a:off x="9327762" y="2731842"/>
            <a:ext cx="104775" cy="114300"/>
          </a:xfrm>
          <a:prstGeom prst="rect">
            <a:avLst/>
          </a:prstGeom>
          <a:noFill/>
          <a:ln>
            <a:noFill/>
          </a:ln>
        </p:spPr>
      </p:pic>
      <p:sp>
        <p:nvSpPr>
          <p:cNvPr id="148" name="Google Shape;148;p13"/>
          <p:cNvSpPr txBox="1"/>
          <p:nvPr/>
        </p:nvSpPr>
        <p:spPr>
          <a:xfrm>
            <a:off x="7924991" y="3617710"/>
            <a:ext cx="1447800" cy="646331"/>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1：</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公佈發售價及分配結果；寄發股票及退款支票</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50" name="Google Shape;150;p13"/>
          <p:cNvSpPr txBox="1"/>
          <p:nvPr/>
        </p:nvSpPr>
        <p:spPr>
          <a:xfrm>
            <a:off x="7924991" y="4293642"/>
            <a:ext cx="1447800" cy="215444"/>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交付先決條件文件</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51" name="Google Shape;151;p13"/>
          <p:cNvSpPr txBox="1"/>
          <p:nvPr/>
        </p:nvSpPr>
        <p:spPr>
          <a:xfrm>
            <a:off x="7879962" y="4610790"/>
            <a:ext cx="1447800" cy="430887"/>
          </a:xfrm>
          <a:prstGeom prst="rect">
            <a:avLst/>
          </a:prstGeom>
          <a:noFill/>
          <a:ln>
            <a:noFill/>
          </a:ln>
        </p:spPr>
        <p:txBody>
          <a:bodyPr spcFirstLastPara="1" wrap="square" lIns="152400"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v"/>
            </a:pPr>
            <a:r>
              <a:rPr lang="en-US" sz="1000" b="1"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LD：上市及開始買賣</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53" name="Google Shape;153;p13"/>
          <p:cNvSpPr txBox="1"/>
          <p:nvPr/>
        </p:nvSpPr>
        <p:spPr>
          <a:xfrm>
            <a:off x="9660064" y="3621756"/>
            <a:ext cx="1447800" cy="430887"/>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至 LD+22：</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開始穩定價格期間</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55" name="Google Shape;155;p13"/>
          <p:cNvSpPr txBox="1"/>
          <p:nvPr/>
        </p:nvSpPr>
        <p:spPr>
          <a:xfrm>
            <a:off x="9678351" y="4070038"/>
            <a:ext cx="1447800" cy="646331"/>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Ø"/>
            </a:pPr>
            <a:r>
              <a:rPr lang="en-US" sz="1000" b="1"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LD + 22：</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穩定價格行動</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Stabilisation</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a:t>
            </a: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結束</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57" name="Google Shape;157;p13"/>
          <p:cNvSpPr txBox="1"/>
          <p:nvPr/>
        </p:nvSpPr>
        <p:spPr>
          <a:xfrm>
            <a:off x="709993" y="4997306"/>
            <a:ext cx="1277112" cy="430887"/>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
            </a:pP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招股章程</a:t>
            </a:r>
            <a:r>
              <a:rPr lang="en-US" sz="1000" b="0" i="0" u="none" strike="noStrike" cap="none" dirty="0">
                <a:solidFill>
                  <a:schemeClr val="tx1"/>
                </a:solidFill>
                <a:latin typeface="微軟正黑體" panose="020B0604030504040204" pitchFamily="34" charset="-120"/>
                <a:ea typeface="微軟正黑體" panose="020B0604030504040204" pitchFamily="34" charset="-120"/>
                <a:cs typeface="Noto Sans TC"/>
                <a:sym typeface="Noto Sans TC"/>
              </a:rPr>
              <a:t> (Prospectus)</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159" name="Google Shape;159;p13"/>
          <p:cNvSpPr txBox="1"/>
          <p:nvPr/>
        </p:nvSpPr>
        <p:spPr>
          <a:xfrm>
            <a:off x="691705" y="5378016"/>
            <a:ext cx="1295400" cy="215444"/>
          </a:xfrm>
          <a:prstGeom prst="rect">
            <a:avLst/>
          </a:prstGeom>
          <a:noFill/>
          <a:ln>
            <a:noFill/>
          </a:ln>
        </p:spPr>
        <p:txBody>
          <a:bodyPr spcFirstLastPara="1" wrap="square" lIns="104775" tIns="0" rIns="0" bIns="0" anchor="t" anchorCtr="0">
            <a:spAutoFit/>
          </a:bodyPr>
          <a:lstStyle/>
          <a:p>
            <a:pPr marL="171450" marR="0" lvl="0" indent="-171450" algn="l" rtl="0">
              <a:lnSpc>
                <a:spcPct val="140000"/>
              </a:lnSpc>
              <a:spcBef>
                <a:spcPts val="0"/>
              </a:spcBef>
              <a:spcAft>
                <a:spcPts val="0"/>
              </a:spcAft>
              <a:buFont typeface="Wingdings" panose="05000000000000000000" pitchFamily="2" charset="2"/>
              <a:buChar char="§"/>
            </a:pPr>
            <a:r>
              <a:rPr lang="en-US" sz="1000" b="0" i="0" u="none" strike="noStrike" cap="none" dirty="0" err="1">
                <a:solidFill>
                  <a:schemeClr val="tx1"/>
                </a:solidFill>
                <a:latin typeface="微軟正黑體" panose="020B0604030504040204" pitchFamily="34" charset="-120"/>
                <a:ea typeface="微軟正黑體" panose="020B0604030504040204" pitchFamily="34" charset="-120"/>
                <a:cs typeface="Noto Sans TC"/>
                <a:sym typeface="Noto Sans TC"/>
              </a:rPr>
              <a:t>會計師報告</a:t>
            </a:r>
            <a:endParaRPr sz="1000" dirty="0">
              <a:solidFill>
                <a:schemeClr val="tx1"/>
              </a:solidFill>
              <a:latin typeface="微軟正黑體" panose="020B0604030504040204" pitchFamily="34" charset="-120"/>
              <a:ea typeface="微軟正黑體" panose="020B0604030504040204" pitchFamily="34" charset="-120"/>
            </a:endParaRPr>
          </a:p>
        </p:txBody>
      </p:sp>
      <p:sp>
        <p:nvSpPr>
          <p:cNvPr id="3" name="object 3">
            <a:extLst>
              <a:ext uri="{FF2B5EF4-FFF2-40B4-BE49-F238E27FC236}">
                <a16:creationId xmlns:a16="http://schemas.microsoft.com/office/drawing/2014/main" id="{89DF8516-03EA-44BA-0C98-D52E56EEA40F}"/>
              </a:ext>
            </a:extLst>
          </p:cNvPr>
          <p:cNvSpPr/>
          <p:nvPr/>
        </p:nvSpPr>
        <p:spPr>
          <a:xfrm>
            <a:off x="10972799" y="759785"/>
            <a:ext cx="1219201" cy="1678615"/>
          </a:xfrm>
          <a:custGeom>
            <a:avLst/>
            <a:gdLst/>
            <a:ahLst/>
            <a:cxnLst/>
            <a:rect l="l" t="t" r="r" b="b"/>
            <a:pathLst>
              <a:path w="1177925" h="1651635">
                <a:moveTo>
                  <a:pt x="1177467" y="0"/>
                </a:moveTo>
                <a:lnTo>
                  <a:pt x="0" y="0"/>
                </a:lnTo>
                <a:lnTo>
                  <a:pt x="0" y="1651127"/>
                </a:lnTo>
                <a:lnTo>
                  <a:pt x="1177467" y="1651127"/>
                </a:lnTo>
                <a:lnTo>
                  <a:pt x="1177467" y="0"/>
                </a:lnTo>
                <a:close/>
              </a:path>
            </a:pathLst>
          </a:custGeom>
          <a:solidFill>
            <a:srgbClr val="C7C7C7">
              <a:alpha val="49803"/>
            </a:srgbClr>
          </a:solidFill>
        </p:spPr>
        <p:txBody>
          <a:bodyPr wrap="square" lIns="0" tIns="0" rIns="0" bIns="0" rtlCol="0"/>
          <a:lstStyle/>
          <a:p>
            <a:endParaRPr>
              <a:solidFill>
                <a:schemeClr val="tx1"/>
              </a:solidFill>
            </a:endParaRPr>
          </a:p>
        </p:txBody>
      </p:sp>
      <p:sp>
        <p:nvSpPr>
          <p:cNvPr id="4" name="object 2">
            <a:extLst>
              <a:ext uri="{FF2B5EF4-FFF2-40B4-BE49-F238E27FC236}">
                <a16:creationId xmlns:a16="http://schemas.microsoft.com/office/drawing/2014/main" id="{CA4F0BFD-13C4-9316-27FE-C80DB7669019}"/>
              </a:ext>
            </a:extLst>
          </p:cNvPr>
          <p:cNvSpPr txBox="1">
            <a:spLocks/>
          </p:cNvSpPr>
          <p:nvPr/>
        </p:nvSpPr>
        <p:spPr>
          <a:xfrm>
            <a:off x="524966" y="952211"/>
            <a:ext cx="7590333" cy="1268937"/>
          </a:xfrm>
          <a:prstGeom prst="rect">
            <a:avLst/>
          </a:prstGeom>
        </p:spPr>
        <p:txBody>
          <a:bodyPr vert="horz" wrap="square" lIns="0" tIns="12065" rIns="0" bIns="0" rtlCol="0">
            <a:spAutoFit/>
          </a:bodyPr>
          <a:lstStyle>
            <a:lvl1pPr>
              <a:defRPr>
                <a:latin typeface="+mj-lt"/>
                <a:ea typeface="+mj-ea"/>
                <a:cs typeface="+mj-cs"/>
              </a:defRPr>
            </a:lvl1pPr>
          </a:lstStyle>
          <a:p>
            <a:pPr marL="12700">
              <a:spcBef>
                <a:spcPts val="95"/>
              </a:spcBef>
            </a:pPr>
            <a:r>
              <a:rPr lang="ja-JP" altLang="en-US" sz="4000" b="1" spc="-95" dirty="0">
                <a:solidFill>
                  <a:schemeClr val="bg1"/>
                </a:solidFill>
                <a:latin typeface="微軟正黑體" panose="020B0604030504040204" pitchFamily="34" charset="-120"/>
                <a:ea typeface="微軟正黑體" panose="020B0604030504040204" pitchFamily="34" charset="-120"/>
              </a:rPr>
              <a:t>上市</a:t>
            </a:r>
            <a:r>
              <a:rPr lang="zh-TW" altLang="en-US" sz="4000" b="1" spc="-95" dirty="0">
                <a:solidFill>
                  <a:schemeClr val="bg1"/>
                </a:solidFill>
                <a:latin typeface="微軟正黑體" panose="020B0604030504040204" pitchFamily="34" charset="-120"/>
                <a:ea typeface="微軟正黑體" panose="020B0604030504040204" pitchFamily="34" charset="-120"/>
              </a:rPr>
              <a:t>時間表</a:t>
            </a:r>
            <a:endParaRPr lang="en-HK" altLang="zh-TW" sz="4000" b="1" spc="-95" dirty="0">
              <a:solidFill>
                <a:schemeClr val="bg1"/>
              </a:solidFill>
              <a:latin typeface="微軟正黑體" panose="020B0604030504040204" pitchFamily="34" charset="-120"/>
              <a:ea typeface="微軟正黑體" panose="020B0604030504040204" pitchFamily="34" charset="-120"/>
            </a:endParaRPr>
          </a:p>
          <a:p>
            <a:pPr marL="12700">
              <a:spcBef>
                <a:spcPts val="95"/>
              </a:spcBef>
            </a:pPr>
            <a:endParaRPr lang="en-US" altLang="zh-TW" sz="2000" b="1" spc="-95" dirty="0">
              <a:solidFill>
                <a:schemeClr val="bg1"/>
              </a:solidFill>
              <a:latin typeface="微軟正黑體" panose="020B0604030504040204" pitchFamily="34" charset="-120"/>
              <a:ea typeface="微軟正黑體" panose="020B0604030504040204" pitchFamily="34" charset="-120"/>
            </a:endParaRPr>
          </a:p>
          <a:p>
            <a:pPr marL="12700">
              <a:spcBef>
                <a:spcPts val="95"/>
              </a:spcBef>
            </a:pPr>
            <a:r>
              <a:rPr lang="en-US" altLang="zh-TW" sz="2000" b="1" spc="-95" dirty="0">
                <a:solidFill>
                  <a:schemeClr val="bg1"/>
                </a:solidFill>
                <a:latin typeface="微軟正黑體" panose="020B0604030504040204" pitchFamily="34" charset="-120"/>
                <a:ea typeface="微軟正黑體" panose="020B0604030504040204" pitchFamily="34" charset="-120"/>
              </a:rPr>
              <a:t>(</a:t>
            </a:r>
            <a:r>
              <a:rPr lang="zh-TW" altLang="en-US" sz="2000" b="1" spc="-95" dirty="0">
                <a:solidFill>
                  <a:schemeClr val="bg1"/>
                </a:solidFill>
                <a:latin typeface="微軟正黑體" panose="020B0604030504040204" pitchFamily="34" charset="-120"/>
                <a:ea typeface="微軟正黑體" panose="020B0604030504040204" pitchFamily="34" charset="-120"/>
              </a:rPr>
              <a:t>以上市日期</a:t>
            </a:r>
            <a:r>
              <a:rPr lang="en-US" altLang="zh-TW" sz="2000" b="1" spc="-95" dirty="0">
                <a:solidFill>
                  <a:schemeClr val="bg1"/>
                </a:solidFill>
                <a:latin typeface="微軟正黑體" panose="020B0604030504040204" pitchFamily="34" charset="-120"/>
                <a:ea typeface="微軟正黑體" panose="020B0604030504040204" pitchFamily="34" charset="-120"/>
              </a:rPr>
              <a:t>LD</a:t>
            </a:r>
            <a:r>
              <a:rPr lang="zh-TW" altLang="en-US" sz="2000" b="1" spc="-95" dirty="0">
                <a:solidFill>
                  <a:schemeClr val="bg1"/>
                </a:solidFill>
                <a:latin typeface="微軟正黑體" panose="020B0604030504040204" pitchFamily="34" charset="-120"/>
                <a:ea typeface="微軟正黑體" panose="020B0604030504040204" pitchFamily="34" charset="-120"/>
              </a:rPr>
              <a:t>為基準</a:t>
            </a:r>
            <a:r>
              <a:rPr lang="en-US" altLang="zh-TW" sz="2000" b="1" spc="-95" dirty="0">
                <a:solidFill>
                  <a:schemeClr val="bg1"/>
                </a:solidFill>
                <a:latin typeface="微軟正黑體" panose="020B0604030504040204" pitchFamily="34" charset="-120"/>
                <a:ea typeface="微軟正黑體" panose="020B0604030504040204" pitchFamily="34" charset="-120"/>
              </a:rPr>
              <a:t>)</a:t>
            </a:r>
          </a:p>
        </p:txBody>
      </p:sp>
      <p:sp>
        <p:nvSpPr>
          <p:cNvPr id="5" name="object 7">
            <a:extLst>
              <a:ext uri="{FF2B5EF4-FFF2-40B4-BE49-F238E27FC236}">
                <a16:creationId xmlns:a16="http://schemas.microsoft.com/office/drawing/2014/main" id="{F6A2D6DA-FB21-38EF-C678-FE94FBC06A09}"/>
              </a:ext>
            </a:extLst>
          </p:cNvPr>
          <p:cNvSpPr txBox="1">
            <a:spLocks/>
          </p:cNvSpPr>
          <p:nvPr/>
        </p:nvSpPr>
        <p:spPr>
          <a:xfrm>
            <a:off x="482346" y="6568492"/>
            <a:ext cx="4505325" cy="208006"/>
          </a:xfrm>
          <a:prstGeom prst="rect">
            <a:avLst/>
          </a:prstGeom>
        </p:spPr>
        <p:txBody>
          <a:bodyPr vert="horz" wrap="square" lIns="0" tIns="0" rIns="0" bIns="0" rtlCol="0">
            <a:spAutoFit/>
          </a:bodyPr>
          <a:lstStyle>
            <a:defPPr>
              <a:defRPr kern="0"/>
            </a:defPPr>
          </a:lstStyle>
          <a:p>
            <a:pPr marL="12700">
              <a:lnSpc>
                <a:spcPts val="1635"/>
              </a:lnSpc>
            </a:pPr>
            <a:r>
              <a:rPr lang="en-HK" sz="1400" dirty="0">
                <a:solidFill>
                  <a:schemeClr val="tx1"/>
                </a:solidFill>
                <a:latin typeface="Times New Roman" panose="02020603050405020304" pitchFamily="18" charset="0"/>
                <a:cs typeface="Times New Roman" panose="02020603050405020304" pitchFamily="18" charset="0"/>
              </a:rPr>
              <a:t>@2026</a:t>
            </a:r>
            <a:r>
              <a:rPr lang="en-HK" sz="1400" spc="-55" dirty="0">
                <a:solidFill>
                  <a:schemeClr val="tx1"/>
                </a:solidFill>
                <a:latin typeface="Times New Roman" panose="02020603050405020304" pitchFamily="18" charset="0"/>
                <a:cs typeface="Times New Roman" panose="02020603050405020304" pitchFamily="18" charset="0"/>
              </a:rPr>
              <a:t> </a:t>
            </a:r>
            <a:r>
              <a:rPr lang="en-HK" sz="1400" dirty="0">
                <a:solidFill>
                  <a:schemeClr val="tx1"/>
                </a:solidFill>
                <a:latin typeface="Times New Roman" panose="02020603050405020304" pitchFamily="18" charset="0"/>
                <a:cs typeface="Times New Roman" panose="02020603050405020304" pitchFamily="18" charset="0"/>
              </a:rPr>
              <a:t>C&amp;W CPA </a:t>
            </a:r>
            <a:r>
              <a:rPr lang="en-HK" sz="1400" spc="-10" dirty="0">
                <a:solidFill>
                  <a:schemeClr val="tx1"/>
                </a:solidFill>
                <a:latin typeface="Times New Roman" panose="02020603050405020304" pitchFamily="18" charset="0"/>
                <a:cs typeface="Times New Roman" panose="02020603050405020304" pitchFamily="18" charset="0"/>
              </a:rPr>
              <a:t>Limited.</a:t>
            </a:r>
            <a:r>
              <a:rPr lang="en-HK" sz="1400" spc="-114" dirty="0">
                <a:solidFill>
                  <a:schemeClr val="tx1"/>
                </a:solidFill>
                <a:latin typeface="Times New Roman" panose="02020603050405020304" pitchFamily="18" charset="0"/>
                <a:cs typeface="Times New Roman" panose="02020603050405020304" pitchFamily="18" charset="0"/>
              </a:rPr>
              <a:t> </a:t>
            </a:r>
            <a:r>
              <a:rPr lang="en-HK" sz="1400" dirty="0">
                <a:solidFill>
                  <a:schemeClr val="tx1"/>
                </a:solidFill>
                <a:latin typeface="Times New Roman" panose="02020603050405020304" pitchFamily="18" charset="0"/>
                <a:cs typeface="Times New Roman" panose="02020603050405020304" pitchFamily="18" charset="0"/>
              </a:rPr>
              <a:t>All</a:t>
            </a:r>
            <a:r>
              <a:rPr lang="en-HK" sz="1400" spc="-5" dirty="0">
                <a:solidFill>
                  <a:schemeClr val="tx1"/>
                </a:solidFill>
                <a:latin typeface="Times New Roman" panose="02020603050405020304" pitchFamily="18" charset="0"/>
                <a:cs typeface="Times New Roman" panose="02020603050405020304" pitchFamily="18" charset="0"/>
              </a:rPr>
              <a:t> </a:t>
            </a:r>
            <a:r>
              <a:rPr lang="en-HK" sz="1400" dirty="0">
                <a:solidFill>
                  <a:schemeClr val="tx1"/>
                </a:solidFill>
                <a:latin typeface="Times New Roman" panose="02020603050405020304" pitchFamily="18" charset="0"/>
                <a:cs typeface="Times New Roman" panose="02020603050405020304" pitchFamily="18" charset="0"/>
              </a:rPr>
              <a:t>rights</a:t>
            </a:r>
            <a:r>
              <a:rPr lang="en-HK" sz="1400" spc="-25" dirty="0">
                <a:solidFill>
                  <a:schemeClr val="tx1"/>
                </a:solidFill>
                <a:latin typeface="Times New Roman" panose="02020603050405020304" pitchFamily="18" charset="0"/>
                <a:cs typeface="Times New Roman" panose="02020603050405020304" pitchFamily="18" charset="0"/>
              </a:rPr>
              <a:t> </a:t>
            </a:r>
            <a:r>
              <a:rPr lang="en-HK" sz="1400" spc="-10" dirty="0">
                <a:solidFill>
                  <a:schemeClr val="tx1"/>
                </a:solidFill>
                <a:latin typeface="Times New Roman" panose="02020603050405020304" pitchFamily="18" charset="0"/>
                <a:cs typeface="Times New Roman" panose="02020603050405020304" pitchFamily="18" charset="0"/>
              </a:rPr>
              <a:t>reserved</a:t>
            </a:r>
          </a:p>
        </p:txBody>
      </p:sp>
      <p:sp>
        <p:nvSpPr>
          <p:cNvPr id="6" name="object 5">
            <a:extLst>
              <a:ext uri="{FF2B5EF4-FFF2-40B4-BE49-F238E27FC236}">
                <a16:creationId xmlns:a16="http://schemas.microsoft.com/office/drawing/2014/main" id="{E54A589C-815E-EBE6-56B2-C33A7367BA0B}"/>
              </a:ext>
            </a:extLst>
          </p:cNvPr>
          <p:cNvSpPr/>
          <p:nvPr/>
        </p:nvSpPr>
        <p:spPr>
          <a:xfrm>
            <a:off x="11361487" y="2638056"/>
            <a:ext cx="813399" cy="3913264"/>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dirty="0">
              <a:solidFill>
                <a:schemeClr val="tx1"/>
              </a:solidFill>
            </a:endParaRPr>
          </a:p>
        </p:txBody>
      </p:sp>
      <p:sp>
        <p:nvSpPr>
          <p:cNvPr id="7" name="object 5">
            <a:extLst>
              <a:ext uri="{FF2B5EF4-FFF2-40B4-BE49-F238E27FC236}">
                <a16:creationId xmlns:a16="http://schemas.microsoft.com/office/drawing/2014/main" id="{A4963125-43DF-B318-4F4B-296D893BAFB4}"/>
              </a:ext>
            </a:extLst>
          </p:cNvPr>
          <p:cNvSpPr/>
          <p:nvPr/>
        </p:nvSpPr>
        <p:spPr>
          <a:xfrm>
            <a:off x="0" y="2610356"/>
            <a:ext cx="305804" cy="3958136"/>
          </a:xfrm>
          <a:custGeom>
            <a:avLst/>
            <a:gdLst/>
            <a:ahLst/>
            <a:cxnLst/>
            <a:rect l="l" t="t" r="r" b="b"/>
            <a:pathLst>
              <a:path w="10913110" h="3563620">
                <a:moveTo>
                  <a:pt x="10912983" y="0"/>
                </a:moveTo>
                <a:lnTo>
                  <a:pt x="0" y="0"/>
                </a:lnTo>
                <a:lnTo>
                  <a:pt x="0" y="3563366"/>
                </a:lnTo>
                <a:lnTo>
                  <a:pt x="10912983" y="3563366"/>
                </a:lnTo>
                <a:lnTo>
                  <a:pt x="10912983" y="0"/>
                </a:lnTo>
                <a:close/>
              </a:path>
            </a:pathLst>
          </a:custGeom>
          <a:solidFill>
            <a:srgbClr val="D9D9D9">
              <a:alpha val="59999"/>
            </a:srgbClr>
          </a:solidFill>
        </p:spPr>
        <p:txBody>
          <a:bodyPr wrap="square" lIns="0" tIns="0" rIns="0" bIns="0" rtlCol="0"/>
          <a:lstStyle/>
          <a:p>
            <a:endParaRPr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1998</TotalTime>
  <Words>1879</Words>
  <Application>Microsoft Office PowerPoint</Application>
  <PresentationFormat>Widescreen</PresentationFormat>
  <Paragraphs>234</Paragraphs>
  <Slides>15</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MS Gothic</vt:lpstr>
      <vt:lpstr>MS Mincho</vt:lpstr>
      <vt:lpstr>微軟正黑體</vt:lpstr>
      <vt:lpstr>微軟正黑體</vt:lpstr>
      <vt:lpstr>PMingLiU</vt:lpstr>
      <vt:lpstr>MingLiU</vt:lpstr>
      <vt:lpstr>Aptos</vt:lpstr>
      <vt:lpstr>Arial</vt:lpstr>
      <vt:lpstr>Calibri</vt:lpstr>
      <vt:lpstr>Corbel</vt:lpstr>
      <vt:lpstr>Franklin Gothic Demi</vt:lpstr>
      <vt:lpstr>Times New Roman</vt:lpstr>
      <vt:lpstr>Wingdings</vt:lpstr>
      <vt:lpstr>Office Theme</vt:lpstr>
      <vt:lpstr>駿富會計師事務所有限公司</vt:lpstr>
      <vt:lpstr>重要提示</vt:lpstr>
      <vt:lpstr>我們的團隊</vt:lpstr>
      <vt:lpstr>一站式專業服務</vt:lpstr>
      <vt:lpstr>主板上市要求</vt:lpstr>
      <vt:lpstr>主板上市要求</vt:lpstr>
      <vt:lpstr>創業板上市要求</vt:lpstr>
      <vt:lpstr>創業板上市要求</vt:lpstr>
      <vt:lpstr>PowerPoint Presentation</vt:lpstr>
      <vt:lpstr>團隊規模及實力 – 上市公司</vt:lpstr>
      <vt:lpstr>團隊規模及實力 – 上市公司</vt:lpstr>
      <vt:lpstr>團隊規模及實力 – 上市公司</vt:lpstr>
      <vt:lpstr>團隊規模及實力 – 上市公司</vt:lpstr>
      <vt:lpstr>團隊規模及實力 – 上市公司</vt:lpstr>
      <vt:lpstr>駿富會計師事務所有限公司 C&amp;W CPA Limited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Yostin Ting</dc:creator>
  <cp:lastModifiedBy>Yostin Ting</cp:lastModifiedBy>
  <cp:revision>176</cp:revision>
  <cp:lastPrinted>2025-12-18T07:55:57Z</cp:lastPrinted>
  <dcterms:created xsi:type="dcterms:W3CDTF">2025-12-15T07:42:04Z</dcterms:created>
  <dcterms:modified xsi:type="dcterms:W3CDTF">2026-01-07T01:48:07Z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2025-12-15T00:00:00Z</vt:filetime>
  </property>
  <property fmtid="{D5CDD505-2E9C-101B-9397-08002B2CF9AE}" pid="3" name="Creator">
    <vt:lpwstr>PDFium</vt:lpwstr>
  </property>
  <property fmtid="{D5CDD505-2E9C-101B-9397-08002B2CF9AE}" pid="4" name="Producer">
    <vt:lpwstr>PDFium</vt:lpwstr>
  </property>
  <property fmtid="{D5CDD505-2E9C-101B-9397-08002B2CF9AE}" pid="5" name="LastSaved">
    <vt:filetime>2025-12-15T00:00:00Z</vt:filetime>
  </property>
</Properties>
</file>