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Inter SemiBold" panose="020B0604020202020204" charset="0"/>
      <p:regular r:id="rId17"/>
      <p:bold r:id="rId18"/>
      <p:italic r:id="rId19"/>
      <p:boldItalic r:id="rId20"/>
    </p:embeddedFont>
    <p:embeddedFont>
      <p:font typeface="Noto Sans SC" panose="020B0604020202020204" charset="0"/>
      <p:regular r:id="rId21"/>
      <p:bold r:id="rId22"/>
    </p:embeddedFont>
    <p:embeddedFont>
      <p:font typeface="微軟正黑體" panose="020B0604030504040204" pitchFamily="34" charset="-12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EF1035-6D70-434D-B447-1CDF7B3E5015}">
  <a:tblStyle styleId="{6DEF1035-6D70-434D-B447-1CDF7B3E50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9517" y="1974651"/>
            <a:ext cx="6272815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0F17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  <a:sym typeface="Playfair Display"/>
              </a:rPr>
              <a:t>企業上市前戰略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MV Boli" panose="02000500030200090000" pitchFamily="2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108870" y="2835622"/>
            <a:ext cx="597410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369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 SemiBold"/>
                <a:sym typeface="Inter SemiBold"/>
              </a:rPr>
              <a:t>籌備與決策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619601" y="3487042"/>
            <a:ext cx="952500" cy="28575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108870" y="3801367"/>
            <a:ext cx="5974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架構重組、估值與財務標準化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300" y="3935610"/>
            <a:ext cx="66294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295275" y="1941165"/>
            <a:ext cx="11601450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75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開啟您的資本旅程</a:t>
            </a:r>
            <a:endParaRPr lang="zh-CN" altLang="en-US" dirty="0"/>
          </a:p>
        </p:txBody>
      </p:sp>
      <p:sp>
        <p:nvSpPr>
          <p:cNvPr id="269" name="Google Shape;269;p22"/>
          <p:cNvSpPr txBox="1"/>
          <p:nvPr/>
        </p:nvSpPr>
        <p:spPr>
          <a:xfrm>
            <a:off x="571500" y="276984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9944"/>
              </a:lnSpc>
            </a:pPr>
            <a:r>
              <a:rPr lang="zh-TW" altLang="en-US" sz="1800" dirty="0">
                <a:solidFill>
                  <a:srgbClr val="CBD5E1"/>
                </a:solidFill>
                <a:latin typeface="Noto Sans SC"/>
                <a:ea typeface="Noto Sans SC"/>
                <a:cs typeface="Noto Sans SC"/>
                <a:sym typeface="Noto Sans SC"/>
              </a:rPr>
              <a:t>今天的戰略融資規劃，確保明天成功進入資本市場</a:t>
            </a:r>
            <a:r>
              <a:rPr lang="en-US" sz="1800" b="0" i="0" u="none" strike="noStrike" cap="none" dirty="0">
                <a:solidFill>
                  <a:srgbClr val="CBD5E1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dirty="0"/>
          </a:p>
        </p:txBody>
      </p:sp>
      <p:sp>
        <p:nvSpPr>
          <p:cNvPr id="271" name="Google Shape;271;p22"/>
          <p:cNvSpPr txBox="1"/>
          <p:nvPr/>
        </p:nvSpPr>
        <p:spPr>
          <a:xfrm>
            <a:off x="11403062" y="6419850"/>
            <a:ext cx="40793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</a:rPr>
              <a:t>10 / 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48892"/>
            <a:ext cx="3492549" cy="254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3048892"/>
            <a:ext cx="3492549" cy="254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3048892"/>
            <a:ext cx="3492549" cy="254883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571500" y="571500"/>
            <a:ext cx="11601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369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執行摘要：IPO</a:t>
            </a:r>
            <a:r>
              <a:rPr lang="en-US" sz="2400" b="1" i="0" u="none" strike="noStrike" cap="none" dirty="0">
                <a:solidFill>
                  <a:srgbClr val="0369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 </a:t>
            </a:r>
            <a:r>
              <a:rPr lang="en-US" sz="2400" b="1" dirty="0" err="1">
                <a:solidFill>
                  <a:srgbClr val="0369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Inter"/>
              </a:rPr>
              <a:t>路徑</a:t>
            </a:r>
            <a:endParaRPr sz="2400" b="1" dirty="0">
              <a:solidFill>
                <a:srgbClr val="0369A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214413" y="2393602"/>
            <a:ext cx="776302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目標</a:t>
            </a:r>
            <a:r>
              <a:rPr lang="en-US" sz="1350" b="1" i="0" u="none" strike="noStrike" cap="none" dirty="0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：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從私營企業轉型為上市發行人的關鍵路徑，在將估值最大化的同時，最大限度地減少監管摩擦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"/>
                <a:sym typeface="Inter"/>
              </a:rPr>
              <a:t>。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94225" y="3963292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E29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 SemiBold"/>
                <a:sym typeface="Inter SemiBold"/>
              </a:rPr>
              <a:t>架構重組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66775" y="4582417"/>
            <a:ext cx="290199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確定上市主體（紅籌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 vs.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 panose="020B0604020202020204" charset="0"/>
                <a:ea typeface="Inter" panose="020B0604020202020204" charset="0"/>
                <a:cs typeface="Inter"/>
                <a:sym typeface="Inter"/>
              </a:rPr>
              <a:t>H股）以優化資本獲取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。</a:t>
            </a:r>
            <a:endParaRPr dirty="0"/>
          </a:p>
        </p:txBody>
      </p:sp>
      <p:sp>
        <p:nvSpPr>
          <p:cNvPr id="103" name="Google Shape;103;p14"/>
          <p:cNvSpPr txBox="1"/>
          <p:nvPr/>
        </p:nvSpPr>
        <p:spPr>
          <a:xfrm>
            <a:off x="4572524" y="3963292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E29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 SemiBold"/>
                <a:sym typeface="Inter SemiBold"/>
              </a:rPr>
              <a:t>企業估值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645074" y="4582417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在面對公開市場前，建立可辯護的股權故事與定價策略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。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8350824" y="3963292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E29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nter SemiBold"/>
                <a:sym typeface="Inter SemiBold"/>
              </a:rPr>
              <a:t>財務標準化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8423374" y="4582417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使財務報告與 HKFRS/IFRS 接軌，以釋放全球資本的信心。</a:t>
            </a:r>
            <a:endParaRPr/>
          </a:p>
        </p:txBody>
      </p:sp>
      <p:pic>
        <p:nvPicPr>
          <p:cNvPr id="107" name="Google Shape;107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9467" y="337274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7767" y="337274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6066" y="3372742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第一階段：重組架構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15"/>
          <p:cNvGraphicFramePr/>
          <p:nvPr>
            <p:extLst>
              <p:ext uri="{D42A27DB-BD31-4B8C-83A1-F6EECF244321}">
                <p14:modId xmlns:p14="http://schemas.microsoft.com/office/powerpoint/2010/main" val="1067944260"/>
              </p:ext>
            </p:extLst>
          </p:nvPr>
        </p:nvGraphicFramePr>
        <p:xfrm>
          <a:off x="571500" y="1961468"/>
          <a:ext cx="11049000" cy="3657460"/>
        </p:xfrm>
        <a:graphic>
          <a:graphicData uri="http://schemas.openxmlformats.org/drawingml/2006/table">
            <a:tbl>
              <a:tblPr firstRow="1" bandRow="1">
                <a:noFill/>
                <a:tableStyleId>{6DEF1035-6D70-434D-B447-1CDF7B3E5015}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架構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優點（為何選擇</a:t>
                      </a:r>
                      <a:r>
                        <a:rPr lang="en-US" sz="1350" b="0" i="0" u="none" strike="noStrike" cap="none" dirty="0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？）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FFFFF"/>
                          </a:solidFill>
                          <a:latin typeface="Inter SemiBold"/>
                          <a:ea typeface="Inter SemiBold"/>
                          <a:cs typeface="Inter SemiBold"/>
                          <a:sym typeface="Inter SemiBold"/>
                        </a:rPr>
                        <a:t>缺點（潛在風險）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紅籌架構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>
                          <a:solidFill>
                            <a:srgbClr val="64748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(開曼離岸)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靈活性：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更易於實施員工持股計劃 (ESOP) 及未來股份配售。</a:t>
                      </a: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併購：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便於使用現金或股票置換進行收購。</a:t>
                      </a: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法律：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全球投資者偏好西方的普通法治理結構。</a:t>
                      </a: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複雜性</a:t>
                      </a:r>
                      <a:r>
                        <a:rPr lang="en-US" sz="1350" b="1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：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需嚴格遵守中國合規要求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。</a:t>
                      </a: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時間</a:t>
                      </a:r>
                      <a:r>
                        <a:rPr lang="en-US" sz="1350" b="1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：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重組過程需額外耗時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4–6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個月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。</a:t>
                      </a: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成本</a:t>
                      </a:r>
                      <a:r>
                        <a:rPr lang="en-US" sz="1350" b="1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：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前期稅務與法律費用較高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。</a:t>
                      </a: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H股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>
                          <a:solidFill>
                            <a:srgbClr val="64748B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(中國直接上市)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速度：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直接上市路徑，無需搭建離岸殼公司。</a:t>
                      </a: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安全性：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完全符合中國國內政策要求。</a:t>
                      </a:r>
                      <a:b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僵化</a:t>
                      </a:r>
                      <a:r>
                        <a:rPr lang="en-US" sz="1350" b="1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：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上市後增發股份需經中國證監會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(CSRC) </a:t>
                      </a:r>
                      <a:r>
                        <a:rPr lang="en-US" sz="1350" b="0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批准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。</a:t>
                      </a: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r>
                        <a:rPr lang="en-US" sz="1350" b="1" i="0" u="none" strike="noStrike" cap="none" dirty="0" err="1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流動性</a:t>
                      </a:r>
                      <a:r>
                        <a:rPr lang="en-US" sz="1350" b="1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：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35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出售上市前股份需獲得流通批准</a:t>
                      </a:r>
                      <a: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。</a:t>
                      </a:r>
                      <a:br>
                        <a:rPr lang="en-US" sz="1350" b="0" i="0" u="none" strike="noStrike" cap="none" dirty="0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</a:b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8" name="Google Shape;118;p15"/>
          <p:cNvSpPr/>
          <p:nvPr/>
        </p:nvSpPr>
        <p:spPr>
          <a:xfrm>
            <a:off x="571500" y="4360515"/>
            <a:ext cx="22098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781300" y="4360515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200900" y="4360515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71500" y="5669160"/>
            <a:ext cx="22098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781300" y="5669160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7200900" y="5669160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050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第一階段：戰略影響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571500" y="2005012"/>
            <a:ext cx="5500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優點：效率與保護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571500" y="2481262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風險隔離</a:t>
            </a:r>
            <a:r>
              <a:rPr lang="en-US" sz="1350" b="1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：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將不同的業務風險隔離至獨立子公司（例如：將知識產權持有與生產製造分離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）。</a:t>
            </a:r>
            <a:endParaRPr dirty="0"/>
          </a:p>
        </p:txBody>
      </p:sp>
      <p:sp>
        <p:nvSpPr>
          <p:cNvPr id="154" name="Google Shape;154;p16"/>
          <p:cNvSpPr txBox="1"/>
          <p:nvPr/>
        </p:nvSpPr>
        <p:spPr>
          <a:xfrm>
            <a:off x="571500" y="3201292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稅務優化：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優化香港、開曼群島與中國內地之間的股息預扣稅結構。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571500" y="3761333"/>
            <a:ext cx="5500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缺點：控制權「鎖定」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71500" y="4237583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觸發事件：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重組通常會觸發各現有債務中的「控制權變更」條款。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571500" y="4683323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透明度：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創始人必須在流程早期披露詳細的股權結構與家族信託。</a:t>
            </a:r>
            <a:endParaRPr/>
          </a:p>
        </p:txBody>
      </p:sp>
      <p:pic>
        <p:nvPicPr>
          <p:cNvPr id="158" name="Google Shape;158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05012"/>
            <a:ext cx="52387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571500" y="571500"/>
            <a:ext cx="52006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第二階段：估值策略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571500" y="1133475"/>
            <a:ext cx="4953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36583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571500" y="2091779"/>
            <a:ext cx="52006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優點：資本規劃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571500" y="2710904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價格發現：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透過上市前融資確立價格底線，防止 IPO 定價過低。明確資助增長所需的股權額度。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571500" y="3497609"/>
            <a:ext cx="52006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B4530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缺點：「流血融資」(Down Round) 陷阱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571500" y="4116734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估值過高風險：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上市前估值過高會造成壓力。若 IPO 定價較低，將損害市場情緒並觸發反稀釋條款。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571500" y="5008215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波動性：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私募估值滯後於公開市場；今日確定的估值在六個月後可能不再切合實際。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98402"/>
            <a:ext cx="5238750" cy="224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698402"/>
            <a:ext cx="5238750" cy="242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第二階段：方法論與預期</a:t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990600" y="3088927"/>
            <a:ext cx="4650581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核心估值方法</a:t>
            </a:r>
            <a:endParaRPr/>
          </a:p>
        </p:txBody>
      </p:sp>
      <p:sp>
        <p:nvSpPr>
          <p:cNvPr id="182" name="Google Shape;182;p18"/>
          <p:cNvSpPr txBox="1"/>
          <p:nvPr/>
        </p:nvSpPr>
        <p:spPr>
          <a:xfrm>
            <a:off x="6800850" y="3088927"/>
            <a:ext cx="4650581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30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「IPO 彈升」效應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6800850" y="3565177"/>
            <a:ext cx="44291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策略：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定價略低於最高估值，為首日股價上漲留出空間。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800850" y="4010917"/>
            <a:ext cx="44291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權衡：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產生免費的市場營銷動力 vs. 創始人覺得「錢少拿了」的情緒。</a:t>
            </a:r>
            <a:endParaRPr/>
          </a:p>
        </p:txBody>
      </p:sp>
      <p:pic>
        <p:nvPicPr>
          <p:cNvPr id="185" name="Google Shape;185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00" y="3127027"/>
            <a:ext cx="17784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1123950" y="3535650"/>
            <a:ext cx="571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1181100" y="3536602"/>
            <a:ext cx="42386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市盈率 (P/E)：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盈利企業（主板）的標準指標。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123950" y="3905190"/>
            <a:ext cx="571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1181100" y="3906142"/>
            <a:ext cx="42386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市銷率 (P/S)：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未盈利生物科技（第18A章）或特專科技（第18C章）企業的關鍵指標。</a:t>
            </a:r>
            <a:endParaRPr/>
          </a:p>
        </p:txBody>
      </p:sp>
      <p:pic>
        <p:nvPicPr>
          <p:cNvPr id="190" name="Google Shape;19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0850" y="3127027"/>
            <a:ext cx="177849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050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第三階段：財務標準化</a:t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0050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6381750" y="2005012"/>
            <a:ext cx="5500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「信任溢價」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6381750" y="2481262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投資者信心：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全球基金要求 IFRS/HKFRS 標準。標準化的賬目可降低投資者對私營企業的「風險折讓」。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6381750" y="3201292"/>
            <a:ext cx="52387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可比性：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允許分析師將利潤率與騰訊或美團等同行進行直接比較。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6381750" y="3761333"/>
            <a:ext cx="5500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B4530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透明度的代價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6381750" y="4237583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利潤重述：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相較於稅務導向的私營會計，HKFRS 的嚴格收入確認規則可能會降低報告利潤。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6381750" y="4957613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系統升級：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需要昂貴的 ERP 系統升級，並儘早聘請合資格的財務總監/主管。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43137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下一步：尋找投資者</a:t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 txBox="1"/>
          <p:nvPr/>
        </p:nvSpPr>
        <p:spPr>
          <a:xfrm>
            <a:off x="6381750" y="2319337"/>
            <a:ext cx="55006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誰會買單？</a:t>
            </a:r>
            <a:endParaRPr/>
          </a:p>
        </p:txBody>
      </p:sp>
      <p:pic>
        <p:nvPicPr>
          <p:cNvPr id="231" name="Google Shape;23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2319337"/>
            <a:ext cx="31813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1"/>
          <p:cNvSpPr txBox="1"/>
          <p:nvPr/>
        </p:nvSpPr>
        <p:spPr>
          <a:xfrm>
            <a:off x="6381750" y="2833687"/>
            <a:ext cx="1704082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上市前融資 (PE/VC)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6381750" y="3243262"/>
            <a:ext cx="523875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目的：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驗證估值並修復資本結構。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目標：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能帶來人脈網絡而非僅僅資金的戰略合作夥伴。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6381750" y="4096642"/>
            <a:ext cx="9525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基石投資者</a:t>
            </a:r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6381750" y="4506217"/>
            <a:ext cx="523875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角色：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在發行前承諾認購約 30-50% 的 IPO 份額。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重要性：</a:t>
            </a: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香港 IPO 成功的關鍵；向散戶投資者傳遞「聰明錢」背書的信號。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60190"/>
            <a:ext cx="3492549" cy="42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1760190"/>
            <a:ext cx="3492549" cy="42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1760190"/>
            <a:ext cx="3492549" cy="429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571500" y="571500"/>
            <a:ext cx="116014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rPr>
              <a:t>戰略替代方案：B計劃與C計劃</a:t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571500" y="1133475"/>
            <a:ext cx="11049000" cy="1905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794225" y="4150965"/>
            <a:ext cx="30470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併購 / 貿易出售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866775" y="4770090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創始人可立即 100% 退出且無公開報告負擔，但會失去品牌獨立性。</a:t>
            </a:r>
            <a:endParaRPr/>
          </a:p>
        </p:txBody>
      </p:sp>
      <p:sp>
        <p:nvSpPr>
          <p:cNvPr id="251" name="Google Shape;251;p22"/>
          <p:cNvSpPr txBox="1"/>
          <p:nvPr/>
        </p:nvSpPr>
        <p:spPr>
          <a:xfrm>
            <a:off x="4572524" y="4150965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0" i="0" u="none" strike="noStrike" cap="none" dirty="0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特殊目的收購公司的併購</a:t>
            </a:r>
            <a:endParaRPr dirty="0"/>
          </a:p>
        </p:txBody>
      </p:sp>
      <p:sp>
        <p:nvSpPr>
          <p:cNvPr id="252" name="Google Shape;252;p22"/>
          <p:cNvSpPr txBox="1"/>
          <p:nvPr/>
        </p:nvSpPr>
        <p:spPr>
          <a:xfrm>
            <a:off x="4645074" y="4731990"/>
            <a:ext cx="2901999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速度較快（3-6個月）且估值可預先談定，但面臨高贖回風險及監管降溫。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8350824" y="4150965"/>
            <a:ext cx="304709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反向收購 (RTO)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8423374" y="4770090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透過殼公司進行「借殼上市」。港交所通常會將其視為新上市申請進行嚴格審查。</a:t>
            </a:r>
            <a:endParaRPr/>
          </a:p>
        </p:txBody>
      </p:sp>
      <p:pic>
        <p:nvPicPr>
          <p:cNvPr id="255" name="Google Shape;255;p22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6775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45074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2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3374" y="2055465"/>
            <a:ext cx="2901999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432</Words>
  <Application>Microsoft Office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微軟正黑體</vt:lpstr>
      <vt:lpstr>Arial</vt:lpstr>
      <vt:lpstr>Calibri</vt:lpstr>
      <vt:lpstr>Inter</vt:lpstr>
      <vt:lpstr>Inter SemiBold</vt:lpstr>
      <vt:lpstr>Noto Sans SC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Yostin Ting</cp:lastModifiedBy>
  <cp:revision>21</cp:revision>
  <dcterms:modified xsi:type="dcterms:W3CDTF">2026-02-06T02:06:15Z</dcterms:modified>
</cp:coreProperties>
</file>